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67" r:id="rId4"/>
    <p:sldId id="262" r:id="rId5"/>
    <p:sldId id="269" r:id="rId6"/>
    <p:sldId id="268" r:id="rId7"/>
    <p:sldId id="263" r:id="rId8"/>
    <p:sldId id="266" r:id="rId9"/>
    <p:sldId id="265" r:id="rId10"/>
    <p:sldId id="264" r:id="rId11"/>
    <p:sldId id="270" r:id="rId12"/>
    <p:sldId id="261" r:id="rId13"/>
    <p:sldId id="271" r:id="rId14"/>
    <p:sldId id="272" r:id="rId15"/>
    <p:sldId id="274" r:id="rId16"/>
    <p:sldId id="275" r:id="rId17"/>
    <p:sldId id="276" r:id="rId18"/>
    <p:sldId id="277" r:id="rId19"/>
    <p:sldId id="278" r:id="rId20"/>
    <p:sldId id="279" r:id="rId21"/>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a\Desktop\Acesso%20no%20Brasi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ta\Desktop\Acesso%20no%20Brasi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ta\Desktop\Acesso%20no%20Bras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ta\Desktop\Acesso%20no%20Bras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3"/>
  <c:chart>
    <c:title>
      <c:tx>
        <c:rich>
          <a:bodyPr/>
          <a:lstStyle/>
          <a:p>
            <a:pPr>
              <a:defRPr/>
            </a:pPr>
            <a:r>
              <a:rPr lang="pt-BR" dirty="0"/>
              <a:t>Domicílios com</a:t>
            </a:r>
          </a:p>
          <a:p>
            <a:pPr>
              <a:defRPr/>
            </a:pPr>
            <a:r>
              <a:rPr lang="pt-BR" dirty="0"/>
              <a:t> Internet no Brasil</a:t>
            </a:r>
          </a:p>
        </c:rich>
      </c:tx>
      <c:layout>
        <c:manualLayout>
          <c:xMode val="edge"/>
          <c:yMode val="edge"/>
          <c:x val="0.30758741850817034"/>
          <c:y val="7.9734219269103096E-2"/>
        </c:manualLayout>
      </c:layout>
    </c:title>
    <c:plotArea>
      <c:layout/>
      <c:pieChart>
        <c:varyColors val="1"/>
        <c:ser>
          <c:idx val="0"/>
          <c:order val="0"/>
          <c:dLbls>
            <c:showCatName val="1"/>
            <c:showPercent val="1"/>
            <c:showLeaderLines val="1"/>
          </c:dLbls>
          <c:cat>
            <c:strRef>
              <c:f>Plan1!$A$4:$A$5</c:f>
              <c:strCache>
                <c:ptCount val="2"/>
                <c:pt idx="0">
                  <c:v>não</c:v>
                </c:pt>
                <c:pt idx="1">
                  <c:v>sim</c:v>
                </c:pt>
              </c:strCache>
            </c:strRef>
          </c:cat>
          <c:val>
            <c:numRef>
              <c:f>Plan1!$B$4:$B$5</c:f>
              <c:numCache>
                <c:formatCode>General</c:formatCode>
                <c:ptCount val="2"/>
                <c:pt idx="0">
                  <c:v>62</c:v>
                </c:pt>
                <c:pt idx="1">
                  <c:v>38</c:v>
                </c:pt>
              </c:numCache>
            </c:numRef>
          </c:val>
        </c:ser>
        <c:dLbls>
          <c:showCatName val="1"/>
          <c:showPercent val="1"/>
        </c:dLbls>
        <c:firstSliceAng val="0"/>
      </c:pieChart>
    </c:plotArea>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sz="2400" dirty="0"/>
              <a:t>Acesso no Domicílio por Classe </a:t>
            </a:r>
            <a:r>
              <a:rPr lang="pt-BR" sz="2400" dirty="0" smtClean="0"/>
              <a:t>Social</a:t>
            </a:r>
          </a:p>
          <a:p>
            <a:pPr>
              <a:defRPr/>
            </a:pPr>
            <a:endParaRPr lang="pt-BR" sz="2400" dirty="0"/>
          </a:p>
        </c:rich>
      </c:tx>
      <c:layout>
        <c:manualLayout>
          <c:xMode val="edge"/>
          <c:yMode val="edge"/>
          <c:x val="0.10061147247898371"/>
          <c:y val="2.133536373990989E-2"/>
        </c:manualLayout>
      </c:layout>
    </c:title>
    <c:plotArea>
      <c:layout/>
      <c:pieChart>
        <c:varyColors val="1"/>
        <c:ser>
          <c:idx val="0"/>
          <c:order val="0"/>
          <c:dLbls>
            <c:dLbl>
              <c:idx val="0"/>
              <c:layout>
                <c:manualLayout>
                  <c:x val="-0.19169113120119244"/>
                  <c:y val="8.3927598672807552E-2"/>
                </c:manualLayout>
              </c:layout>
              <c:tx>
                <c:rich>
                  <a:bodyPr/>
                  <a:lstStyle/>
                  <a:p>
                    <a:r>
                      <a:rPr lang="en-US" sz="1600" b="1" dirty="0" err="1"/>
                      <a:t>Classe</a:t>
                    </a:r>
                    <a:r>
                      <a:rPr lang="en-US" sz="1600" b="1" dirty="0"/>
                      <a:t> A com
2%</a:t>
                    </a:r>
                  </a:p>
                </c:rich>
              </c:tx>
              <c:showCatName val="1"/>
              <c:showPercent val="1"/>
            </c:dLbl>
            <c:dLbl>
              <c:idx val="1"/>
              <c:layout>
                <c:manualLayout>
                  <c:x val="9.0361584941538689E-2"/>
                  <c:y val="3.9314532212554106E-2"/>
                </c:manualLayout>
              </c:layout>
              <c:tx>
                <c:rich>
                  <a:bodyPr/>
                  <a:lstStyle/>
                  <a:p>
                    <a:r>
                      <a:rPr lang="en-US" sz="1600" dirty="0" err="1"/>
                      <a:t>Classe</a:t>
                    </a:r>
                    <a:r>
                      <a:rPr lang="en-US" sz="1600" dirty="0"/>
                      <a:t> A </a:t>
                    </a:r>
                    <a:r>
                      <a:rPr lang="en-US" sz="1600" dirty="0" err="1"/>
                      <a:t>sem</a:t>
                    </a:r>
                    <a:r>
                      <a:rPr lang="en-US" sz="1600" dirty="0"/>
                      <a:t>
0%</a:t>
                    </a:r>
                  </a:p>
                </c:rich>
              </c:tx>
              <c:showCatName val="1"/>
              <c:showPercent val="1"/>
            </c:dLbl>
            <c:dLbl>
              <c:idx val="2"/>
              <c:layout>
                <c:manualLayout>
                  <c:x val="9.635512952185335E-2"/>
                  <c:y val="6.6279156143217888E-2"/>
                </c:manualLayout>
              </c:layout>
              <c:tx>
                <c:rich>
                  <a:bodyPr/>
                  <a:lstStyle/>
                  <a:p>
                    <a:r>
                      <a:rPr lang="en-US" sz="1600" b="1" dirty="0" err="1"/>
                      <a:t>Classe</a:t>
                    </a:r>
                    <a:r>
                      <a:rPr lang="en-US" sz="1600" b="1" dirty="0"/>
                      <a:t> B com
17%</a:t>
                    </a:r>
                  </a:p>
                </c:rich>
              </c:tx>
              <c:showCatName val="1"/>
              <c:showPercent val="1"/>
            </c:dLbl>
            <c:dLbl>
              <c:idx val="3"/>
              <c:layout>
                <c:manualLayout>
                  <c:x val="2.7518824351088771E-3"/>
                  <c:y val="1.2707154570031466E-2"/>
                </c:manualLayout>
              </c:layout>
              <c:tx>
                <c:rich>
                  <a:bodyPr/>
                  <a:lstStyle/>
                  <a:p>
                    <a:r>
                      <a:rPr lang="en-US" sz="1600" b="1" dirty="0" err="1"/>
                      <a:t>Classe</a:t>
                    </a:r>
                    <a:r>
                      <a:rPr lang="en-US" sz="1600" b="1" dirty="0"/>
                      <a:t> B </a:t>
                    </a:r>
                    <a:r>
                      <a:rPr lang="en-US" sz="1600" b="1" dirty="0" err="1"/>
                      <a:t>sem</a:t>
                    </a:r>
                    <a:r>
                      <a:rPr lang="en-US" sz="1600" b="1" dirty="0"/>
                      <a:t>
6%</a:t>
                    </a:r>
                  </a:p>
                </c:rich>
              </c:tx>
              <c:showCatName val="1"/>
              <c:showPercent val="1"/>
            </c:dLbl>
            <c:dLbl>
              <c:idx val="4"/>
              <c:layout>
                <c:manualLayout>
                  <c:x val="1.8297689640646781E-2"/>
                  <c:y val="1.0932748972416178E-2"/>
                </c:manualLayout>
              </c:layout>
              <c:tx>
                <c:rich>
                  <a:bodyPr/>
                  <a:lstStyle/>
                  <a:p>
                    <a:r>
                      <a:rPr lang="en-US" sz="1800" b="1" dirty="0" err="1"/>
                      <a:t>Classe</a:t>
                    </a:r>
                    <a:r>
                      <a:rPr lang="en-US" sz="1800" b="1" dirty="0"/>
                      <a:t> C com
17%</a:t>
                    </a:r>
                  </a:p>
                </c:rich>
              </c:tx>
              <c:showCatName val="1"/>
              <c:showPercent val="1"/>
            </c:dLbl>
            <c:dLbl>
              <c:idx val="5"/>
              <c:layout>
                <c:manualLayout>
                  <c:x val="0.11133793461002549"/>
                  <c:y val="-0.13861709503293232"/>
                </c:manualLayout>
              </c:layout>
              <c:tx>
                <c:rich>
                  <a:bodyPr/>
                  <a:lstStyle/>
                  <a:p>
                    <a:r>
                      <a:rPr lang="en-US" sz="1800" b="1" dirty="0" err="1"/>
                      <a:t>Classe</a:t>
                    </a:r>
                    <a:r>
                      <a:rPr lang="en-US" sz="1800" b="1" dirty="0"/>
                      <a:t> C </a:t>
                    </a:r>
                    <a:r>
                      <a:rPr lang="en-US" sz="1800" b="1" dirty="0" err="1"/>
                      <a:t>sem</a:t>
                    </a:r>
                    <a:r>
                      <a:rPr lang="en-US" sz="1800" b="1" dirty="0"/>
                      <a:t>
32%</a:t>
                    </a:r>
                  </a:p>
                </c:rich>
              </c:tx>
              <c:showCatName val="1"/>
              <c:showPercent val="1"/>
            </c:dLbl>
            <c:dLbl>
              <c:idx val="6"/>
              <c:layout/>
              <c:tx>
                <c:rich>
                  <a:bodyPr/>
                  <a:lstStyle/>
                  <a:p>
                    <a:r>
                      <a:rPr lang="pt-BR" sz="1800" b="1" dirty="0"/>
                      <a:t>Classes  </a:t>
                    </a:r>
                    <a:r>
                      <a:rPr lang="pt-BR" sz="1800" b="1" dirty="0" smtClean="0"/>
                      <a:t>D, </a:t>
                    </a:r>
                    <a:r>
                      <a:rPr lang="pt-BR" sz="1800" b="1" dirty="0"/>
                      <a:t>E com
1%</a:t>
                    </a:r>
                  </a:p>
                </c:rich>
              </c:tx>
              <c:showCatName val="1"/>
              <c:showPercent val="1"/>
            </c:dLbl>
            <c:dLbl>
              <c:idx val="7"/>
              <c:layout/>
              <c:tx>
                <c:rich>
                  <a:bodyPr/>
                  <a:lstStyle/>
                  <a:p>
                    <a:r>
                      <a:rPr lang="pt-BR" sz="1800" b="1" dirty="0"/>
                      <a:t>Classes D e </a:t>
                    </a:r>
                    <a:r>
                      <a:rPr lang="pt-BR" sz="1800" b="1" dirty="0" err="1"/>
                      <a:t>E</a:t>
                    </a:r>
                    <a:r>
                      <a:rPr lang="pt-BR" sz="1800" b="1" dirty="0"/>
                      <a:t> sem 
25%</a:t>
                    </a:r>
                  </a:p>
                </c:rich>
              </c:tx>
              <c:showCatName val="1"/>
              <c:showPercent val="1"/>
            </c:dLbl>
            <c:showCatName val="1"/>
            <c:showPercent val="1"/>
            <c:showLeaderLines val="1"/>
          </c:dLbls>
          <c:cat>
            <c:strRef>
              <c:f>Plan1!$A$27:$A$34</c:f>
              <c:strCache>
                <c:ptCount val="8"/>
                <c:pt idx="0">
                  <c:v>Classe A com</c:v>
                </c:pt>
                <c:pt idx="1">
                  <c:v>Classe A sem</c:v>
                </c:pt>
                <c:pt idx="2">
                  <c:v>Classe B com</c:v>
                </c:pt>
                <c:pt idx="3">
                  <c:v>Classe B sem</c:v>
                </c:pt>
                <c:pt idx="4">
                  <c:v>Classe C com</c:v>
                </c:pt>
                <c:pt idx="5">
                  <c:v>Classe C sem</c:v>
                </c:pt>
                <c:pt idx="6">
                  <c:v>Classes  D e E com</c:v>
                </c:pt>
                <c:pt idx="7">
                  <c:v>Classes D e E sem </c:v>
                </c:pt>
              </c:strCache>
            </c:strRef>
          </c:cat>
          <c:val>
            <c:numRef>
              <c:f>Plan1!$B$27:$B$34</c:f>
              <c:numCache>
                <c:formatCode>General</c:formatCode>
                <c:ptCount val="8"/>
                <c:pt idx="0">
                  <c:v>1.9200000000000013</c:v>
                </c:pt>
                <c:pt idx="1">
                  <c:v>8.0000000000000043E-2</c:v>
                </c:pt>
                <c:pt idx="2">
                  <c:v>17.479999999999986</c:v>
                </c:pt>
                <c:pt idx="3">
                  <c:v>5.52</c:v>
                </c:pt>
                <c:pt idx="4">
                  <c:v>17.149999999999999</c:v>
                </c:pt>
                <c:pt idx="5">
                  <c:v>31.85</c:v>
                </c:pt>
                <c:pt idx="6">
                  <c:v>1.3</c:v>
                </c:pt>
                <c:pt idx="7">
                  <c:v>24.7</c:v>
                </c:pt>
              </c:numCache>
            </c:numRef>
          </c:val>
        </c:ser>
        <c:dLbls>
          <c:showCatName val="1"/>
          <c:showPercent val="1"/>
        </c:dLbls>
        <c:firstSliceAng val="0"/>
      </c:pie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3"/>
  <c:chart>
    <c:title>
      <c:tx>
        <c:rich>
          <a:bodyPr/>
          <a:lstStyle/>
          <a:p>
            <a:pPr>
              <a:defRPr/>
            </a:pPr>
            <a:r>
              <a:rPr lang="pt-BR" baseline="0" dirty="0" smtClean="0"/>
              <a:t>Acessa  </a:t>
            </a:r>
            <a:r>
              <a:rPr lang="pt-BR" baseline="0" dirty="0"/>
              <a:t>internet </a:t>
            </a:r>
            <a:endParaRPr lang="pt-BR" baseline="0" dirty="0" smtClean="0"/>
          </a:p>
          <a:p>
            <a:pPr>
              <a:defRPr/>
            </a:pPr>
            <a:r>
              <a:rPr lang="pt-BR" baseline="0" dirty="0" smtClean="0"/>
              <a:t>por </a:t>
            </a:r>
            <a:r>
              <a:rPr lang="pt-BR" baseline="0" dirty="0"/>
              <a:t>celular</a:t>
            </a:r>
            <a:endParaRPr lang="pt-BR" dirty="0"/>
          </a:p>
        </c:rich>
      </c:tx>
      <c:layout>
        <c:manualLayout>
          <c:xMode val="edge"/>
          <c:yMode val="edge"/>
          <c:x val="0.28148320209973782"/>
          <c:y val="9.5238095238095247E-2"/>
        </c:manualLayout>
      </c:layout>
    </c:title>
    <c:plotArea>
      <c:layout/>
      <c:pieChart>
        <c:varyColors val="1"/>
        <c:ser>
          <c:idx val="0"/>
          <c:order val="0"/>
          <c:dLbls>
            <c:dLbl>
              <c:idx val="1"/>
              <c:layout>
                <c:manualLayout>
                  <c:x val="-6.3667716535433114E-2"/>
                  <c:y val="-0.2392857142857143"/>
                </c:manualLayout>
              </c:layout>
              <c:tx>
                <c:rich>
                  <a:bodyPr/>
                  <a:lstStyle/>
                  <a:p>
                    <a:r>
                      <a:rPr lang="en-US" sz="1800" dirty="0" err="1"/>
                      <a:t>não</a:t>
                    </a:r>
                    <a:r>
                      <a:rPr lang="en-US" sz="1800" dirty="0"/>
                      <a:t>
85%</a:t>
                    </a:r>
                  </a:p>
                </c:rich>
              </c:tx>
              <c:showCatName val="1"/>
              <c:showPercent val="1"/>
            </c:dLbl>
            <c:dLbl>
              <c:idx val="2"/>
              <c:layout/>
              <c:tx>
                <c:rich>
                  <a:bodyPr/>
                  <a:lstStyle/>
                  <a:p>
                    <a:r>
                      <a:rPr lang="en-US" sz="1600" dirty="0" err="1"/>
                      <a:t>sim</a:t>
                    </a:r>
                    <a:r>
                      <a:rPr lang="en-US" sz="1600" dirty="0"/>
                      <a:t>
15%</a:t>
                    </a:r>
                  </a:p>
                </c:rich>
              </c:tx>
              <c:showCatName val="1"/>
              <c:showPercent val="1"/>
            </c:dLbl>
            <c:showCatName val="1"/>
            <c:showPercent val="1"/>
            <c:showLeaderLines val="1"/>
          </c:dLbls>
          <c:cat>
            <c:strRef>
              <c:f>Plan1!$A$37:$A$39</c:f>
              <c:strCache>
                <c:ptCount val="3"/>
                <c:pt idx="0">
                  <c:v>acesso por celular</c:v>
                </c:pt>
                <c:pt idx="1">
                  <c:v>não</c:v>
                </c:pt>
                <c:pt idx="2">
                  <c:v>sim</c:v>
                </c:pt>
              </c:strCache>
            </c:strRef>
          </c:cat>
          <c:val>
            <c:numRef>
              <c:f>Plan1!$B$37:$B$39</c:f>
              <c:numCache>
                <c:formatCode>General</c:formatCode>
                <c:ptCount val="3"/>
                <c:pt idx="1">
                  <c:v>85</c:v>
                </c:pt>
                <c:pt idx="2">
                  <c:v>15</c:v>
                </c:pt>
              </c:numCache>
            </c:numRef>
          </c:val>
        </c:ser>
        <c:dLbls>
          <c:showCatName val="1"/>
          <c:showPercent val="1"/>
        </c:dLbls>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3"/>
  <c:chart>
    <c:title>
      <c:tx>
        <c:rich>
          <a:bodyPr/>
          <a:lstStyle/>
          <a:p>
            <a:pPr>
              <a:defRPr/>
            </a:pPr>
            <a:r>
              <a:rPr lang="pt-BR"/>
              <a:t>Domicílios com</a:t>
            </a:r>
          </a:p>
          <a:p>
            <a:pPr>
              <a:defRPr/>
            </a:pPr>
            <a:r>
              <a:rPr lang="pt-BR"/>
              <a:t> Internet no Brasil</a:t>
            </a:r>
          </a:p>
        </c:rich>
      </c:tx>
      <c:layout>
        <c:manualLayout>
          <c:xMode val="edge"/>
          <c:yMode val="edge"/>
          <c:x val="0.30758741850817034"/>
          <c:y val="7.9734219269103082E-2"/>
        </c:manualLayout>
      </c:layout>
    </c:title>
    <c:plotArea>
      <c:layout/>
      <c:pieChart>
        <c:varyColors val="1"/>
        <c:dLbls>
          <c:showCatName val="1"/>
          <c:showPercent val="1"/>
        </c:dLbls>
        <c:firstSliceAng val="0"/>
      </c:pieChart>
    </c:plotArea>
    <c:plotVisOnly val="1"/>
  </c:chart>
  <c:txPr>
    <a:bodyPr/>
    <a:lstStyle/>
    <a:p>
      <a:pPr>
        <a:defRPr sz="1800"/>
      </a:pPr>
      <a:endParaRPr lang="pt-BR"/>
    </a:p>
  </c:txPr>
  <c:externalData r:id="rId1"/>
</c:chartSpace>
</file>

<file path=ppt/drawings/drawing1.xml><?xml version="1.0" encoding="utf-8"?>
<c:userShapes xmlns:c="http://schemas.openxmlformats.org/drawingml/2006/chart">
  <cdr:relSizeAnchor xmlns:cdr="http://schemas.openxmlformats.org/drawingml/2006/chartDrawing">
    <cdr:from>
      <cdr:x>0.02899</cdr:x>
      <cdr:y>0.77358</cdr:y>
    </cdr:from>
    <cdr:to>
      <cdr:x>0.2029</cdr:x>
      <cdr:y>1</cdr:y>
    </cdr:to>
    <cdr:sp macro="" textlink="">
      <cdr:nvSpPr>
        <cdr:cNvPr id="2" name="CaixaDeTexto 1"/>
        <cdr:cNvSpPr txBox="1"/>
      </cdr:nvSpPr>
      <cdr:spPr>
        <a:xfrm xmlns:a="http://schemas.openxmlformats.org/drawingml/2006/main">
          <a:off x="152400" y="426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pt-BR"/>
          </a:p>
        </p:txBody>
      </p:sp>
      <p:sp>
        <p:nvSpPr>
          <p:cNvPr id="3" name="Date Placeholder 2"/>
          <p:cNvSpPr>
            <a:spLocks noGrp="1"/>
          </p:cNvSpPr>
          <p:nvPr>
            <p:ph type="dt" sz="quarter" idx="1"/>
          </p:nvPr>
        </p:nvSpPr>
        <p:spPr>
          <a:xfrm>
            <a:off x="3895404" y="0"/>
            <a:ext cx="2980055" cy="500142"/>
          </a:xfrm>
          <a:prstGeom prst="rect">
            <a:avLst/>
          </a:prstGeom>
        </p:spPr>
        <p:txBody>
          <a:bodyPr vert="horz" lIns="96451" tIns="48225" rIns="96451" bIns="48225" rtlCol="0"/>
          <a:lstStyle>
            <a:lvl1pPr algn="r">
              <a:defRPr sz="1300"/>
            </a:lvl1pPr>
          </a:lstStyle>
          <a:p>
            <a:fld id="{32812F68-A38D-46A1-95BB-5F9607255333}" type="datetimeFigureOut">
              <a:rPr lang="pt-BR" smtClean="0"/>
              <a:pPr/>
              <a:t>07/07/2013</a:t>
            </a:fld>
            <a:endParaRPr lang="pt-BR"/>
          </a:p>
        </p:txBody>
      </p:sp>
      <p:sp>
        <p:nvSpPr>
          <p:cNvPr id="4" name="Footer Placeholder 3"/>
          <p:cNvSpPr>
            <a:spLocks noGrp="1"/>
          </p:cNvSpPr>
          <p:nvPr>
            <p:ph type="ftr" sz="quarter" idx="2"/>
          </p:nvPr>
        </p:nvSpPr>
        <p:spPr>
          <a:xfrm>
            <a:off x="0" y="9500960"/>
            <a:ext cx="2980055" cy="500142"/>
          </a:xfrm>
          <a:prstGeom prst="rect">
            <a:avLst/>
          </a:prstGeom>
        </p:spPr>
        <p:txBody>
          <a:bodyPr vert="horz" lIns="96451" tIns="48225" rIns="96451" bIns="48225" rtlCol="0" anchor="b"/>
          <a:lstStyle>
            <a:lvl1pPr algn="l">
              <a:defRPr sz="1300"/>
            </a:lvl1pPr>
          </a:lstStyle>
          <a:p>
            <a:r>
              <a:rPr lang="pt-BR" smtClean="0"/>
              <a:t>FUNDAÇÃO PENSAMENTO DIGITAL</a:t>
            </a:r>
            <a:endParaRPr lang="pt-BR"/>
          </a:p>
        </p:txBody>
      </p:sp>
      <p:sp>
        <p:nvSpPr>
          <p:cNvPr id="5" name="Slide Number Placeholder 4"/>
          <p:cNvSpPr>
            <a:spLocks noGrp="1"/>
          </p:cNvSpPr>
          <p:nvPr>
            <p:ph type="sldNum" sz="quarter" idx="3"/>
          </p:nvPr>
        </p:nvSpPr>
        <p:spPr>
          <a:xfrm>
            <a:off x="3895404" y="9500960"/>
            <a:ext cx="2980055" cy="500142"/>
          </a:xfrm>
          <a:prstGeom prst="rect">
            <a:avLst/>
          </a:prstGeom>
        </p:spPr>
        <p:txBody>
          <a:bodyPr vert="horz" lIns="96451" tIns="48225" rIns="96451" bIns="48225" rtlCol="0" anchor="b"/>
          <a:lstStyle>
            <a:lvl1pPr algn="r">
              <a:defRPr sz="1300"/>
            </a:lvl1pPr>
          </a:lstStyle>
          <a:p>
            <a:fld id="{7F684E57-4361-49E8-939F-76A2E8E15E56}" type="slidenum">
              <a:rPr lang="pt-BR" smtClean="0"/>
              <a:pPr/>
              <a:t>‹nº›</a:t>
            </a:fld>
            <a:endParaRPr lang="pt-BR"/>
          </a:p>
        </p:txBody>
      </p:sp>
    </p:spTree>
    <p:extLst>
      <p:ext uri="{BB962C8B-B14F-4D97-AF65-F5344CB8AC3E}">
        <p14:creationId xmlns:p14="http://schemas.microsoft.com/office/powerpoint/2010/main" xmlns="" val="7617987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pt-BR"/>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8CCD02C2-4C6B-494C-90F7-0FC48F6F31CF}" type="datetimeFigureOut">
              <a:rPr lang="pt-BR" smtClean="0"/>
              <a:pPr/>
              <a:t>07/07/2013</a:t>
            </a:fld>
            <a:endParaRPr lang="pt-BR"/>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pt-BR"/>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r>
              <a:rPr lang="pt-BR" smtClean="0"/>
              <a:t>FUNDAÇÃO PENSAMENTO DIGITAL</a:t>
            </a:r>
            <a:endParaRPr lang="pt-BR"/>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B92BDB67-9605-4DF5-B5F4-810F472A8527}" type="slidenum">
              <a:rPr lang="pt-BR" smtClean="0"/>
              <a:pPr/>
              <a:t>‹nº›</a:t>
            </a:fld>
            <a:endParaRPr lang="pt-BR"/>
          </a:p>
        </p:txBody>
      </p:sp>
    </p:spTree>
    <p:extLst>
      <p:ext uri="{BB962C8B-B14F-4D97-AF65-F5344CB8AC3E}">
        <p14:creationId xmlns:p14="http://schemas.microsoft.com/office/powerpoint/2010/main" xmlns="" val="221194770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5" name="Footer Placeholder 4"/>
          <p:cNvSpPr>
            <a:spLocks noGrp="1"/>
          </p:cNvSpPr>
          <p:nvPr>
            <p:ph type="ftr" sz="quarter" idx="11"/>
          </p:nvPr>
        </p:nvSpPr>
        <p:spPr/>
        <p:txBody>
          <a:bodyPr/>
          <a:lstStyle/>
          <a:p>
            <a:r>
              <a:rPr lang="pt-BR" smtClean="0"/>
              <a:t>FUNDAÇÃO PENSAMENTO DIGITAL</a:t>
            </a:r>
            <a:endParaRPr lang="pt-BR"/>
          </a:p>
        </p:txBody>
      </p:sp>
    </p:spTree>
    <p:extLst>
      <p:ext uri="{BB962C8B-B14F-4D97-AF65-F5344CB8AC3E}">
        <p14:creationId xmlns:p14="http://schemas.microsoft.com/office/powerpoint/2010/main" xmlns="" val="39827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CFA16-DAB5-4F5E-B807-2614CB1E8980}" type="datetime1">
              <a:rPr lang="en-US" smtClean="0"/>
              <a:pPr/>
              <a:t>7/7/2013</a:t>
            </a:fld>
            <a:endParaRPr lang="en-US"/>
          </a:p>
        </p:txBody>
      </p:sp>
      <p:sp>
        <p:nvSpPr>
          <p:cNvPr id="5" name="Footer Placeholder 4"/>
          <p:cNvSpPr>
            <a:spLocks noGrp="1"/>
          </p:cNvSpPr>
          <p:nvPr>
            <p:ph type="ftr" sz="quarter" idx="11"/>
          </p:nvPr>
        </p:nvSpPr>
        <p:spPr/>
        <p:txBody>
          <a:bodyPr/>
          <a:lstStyle/>
          <a:p>
            <a:r>
              <a:rPr lang="en-US" smtClean="0"/>
              <a:t>FUNDAÇÃO PENSAMENTO DIGITAL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9CA41-299E-43BD-A23D-EC89A1E78428}" type="datetime1">
              <a:rPr lang="en-US" smtClean="0"/>
              <a:pPr/>
              <a:t>7/7/2013</a:t>
            </a:fld>
            <a:endParaRPr lang="en-US"/>
          </a:p>
        </p:txBody>
      </p:sp>
      <p:sp>
        <p:nvSpPr>
          <p:cNvPr id="5" name="Footer Placeholder 4"/>
          <p:cNvSpPr>
            <a:spLocks noGrp="1"/>
          </p:cNvSpPr>
          <p:nvPr>
            <p:ph type="ftr" sz="quarter" idx="11"/>
          </p:nvPr>
        </p:nvSpPr>
        <p:spPr/>
        <p:txBody>
          <a:bodyPr/>
          <a:lstStyle/>
          <a:p>
            <a:r>
              <a:rPr lang="en-US" smtClean="0"/>
              <a:t>FUNDAÇÃO PENSAMENTO DIGITAL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3133B-6A14-41EF-BC94-1FCB0675320A}" type="datetime1">
              <a:rPr lang="en-US" smtClean="0"/>
              <a:pPr/>
              <a:t>7/7/2013</a:t>
            </a:fld>
            <a:endParaRPr lang="en-US"/>
          </a:p>
        </p:txBody>
      </p:sp>
      <p:sp>
        <p:nvSpPr>
          <p:cNvPr id="5" name="Footer Placeholder 4"/>
          <p:cNvSpPr>
            <a:spLocks noGrp="1"/>
          </p:cNvSpPr>
          <p:nvPr>
            <p:ph type="ftr" sz="quarter" idx="11"/>
          </p:nvPr>
        </p:nvSpPr>
        <p:spPr/>
        <p:txBody>
          <a:bodyPr/>
          <a:lstStyle/>
          <a:p>
            <a:r>
              <a:rPr lang="en-US" smtClean="0"/>
              <a:t>FUNDAÇÃO PENSAMENTO DIGITAL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F3C0A-DC58-4FA5-B1A9-755087A683F2}" type="datetime1">
              <a:rPr lang="en-US" smtClean="0"/>
              <a:pPr/>
              <a:t>7/7/2013</a:t>
            </a:fld>
            <a:endParaRPr lang="en-US"/>
          </a:p>
        </p:txBody>
      </p:sp>
      <p:sp>
        <p:nvSpPr>
          <p:cNvPr id="5" name="Footer Placeholder 4"/>
          <p:cNvSpPr>
            <a:spLocks noGrp="1"/>
          </p:cNvSpPr>
          <p:nvPr>
            <p:ph type="ftr" sz="quarter" idx="11"/>
          </p:nvPr>
        </p:nvSpPr>
        <p:spPr/>
        <p:txBody>
          <a:bodyPr/>
          <a:lstStyle/>
          <a:p>
            <a:r>
              <a:rPr lang="en-US" smtClean="0"/>
              <a:t>FUNDAÇÃO PENSAMENTO DIGITAL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04BDB-2FEC-4A35-8FD3-1EDE9E021B30}" type="datetime1">
              <a:rPr lang="en-US" smtClean="0"/>
              <a:pPr/>
              <a:t>7/7/2013</a:t>
            </a:fld>
            <a:endParaRPr lang="en-US"/>
          </a:p>
        </p:txBody>
      </p:sp>
      <p:sp>
        <p:nvSpPr>
          <p:cNvPr id="5" name="Footer Placeholder 4"/>
          <p:cNvSpPr>
            <a:spLocks noGrp="1"/>
          </p:cNvSpPr>
          <p:nvPr>
            <p:ph type="ftr" sz="quarter" idx="11"/>
          </p:nvPr>
        </p:nvSpPr>
        <p:spPr/>
        <p:txBody>
          <a:bodyPr/>
          <a:lstStyle/>
          <a:p>
            <a:r>
              <a:rPr lang="en-US" smtClean="0"/>
              <a:t>FUNDAÇÃO PENSAMENTO DIGITAL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D5ECC0-B86F-4D7F-89C5-ACE476D4AAD6}" type="datetime1">
              <a:rPr lang="en-US" smtClean="0"/>
              <a:pPr/>
              <a:t>7/7/2013</a:t>
            </a:fld>
            <a:endParaRPr lang="en-US"/>
          </a:p>
        </p:txBody>
      </p:sp>
      <p:sp>
        <p:nvSpPr>
          <p:cNvPr id="6" name="Footer Placeholder 5"/>
          <p:cNvSpPr>
            <a:spLocks noGrp="1"/>
          </p:cNvSpPr>
          <p:nvPr>
            <p:ph type="ftr" sz="quarter" idx="11"/>
          </p:nvPr>
        </p:nvSpPr>
        <p:spPr/>
        <p:txBody>
          <a:bodyPr/>
          <a:lstStyle/>
          <a:p>
            <a:r>
              <a:rPr lang="en-US" smtClean="0"/>
              <a:t>FUNDAÇÃO PENSAMENTO DIGITAL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E7C65-08C0-461D-A6E8-2852DC674E20}" type="datetime1">
              <a:rPr lang="en-US" smtClean="0"/>
              <a:pPr/>
              <a:t>7/7/2013</a:t>
            </a:fld>
            <a:endParaRPr lang="en-US"/>
          </a:p>
        </p:txBody>
      </p:sp>
      <p:sp>
        <p:nvSpPr>
          <p:cNvPr id="8" name="Footer Placeholder 7"/>
          <p:cNvSpPr>
            <a:spLocks noGrp="1"/>
          </p:cNvSpPr>
          <p:nvPr>
            <p:ph type="ftr" sz="quarter" idx="11"/>
          </p:nvPr>
        </p:nvSpPr>
        <p:spPr/>
        <p:txBody>
          <a:bodyPr/>
          <a:lstStyle/>
          <a:p>
            <a:r>
              <a:rPr lang="en-US" smtClean="0"/>
              <a:t>FUNDAÇÃO PENSAMENTO DIGITAL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E87B0-95F3-489C-BFE5-584F7652217A}" type="datetime1">
              <a:rPr lang="en-US" smtClean="0"/>
              <a:pPr/>
              <a:t>7/7/2013</a:t>
            </a:fld>
            <a:endParaRPr lang="en-US"/>
          </a:p>
        </p:txBody>
      </p:sp>
      <p:sp>
        <p:nvSpPr>
          <p:cNvPr id="4" name="Footer Placeholder 3"/>
          <p:cNvSpPr>
            <a:spLocks noGrp="1"/>
          </p:cNvSpPr>
          <p:nvPr>
            <p:ph type="ftr" sz="quarter" idx="11"/>
          </p:nvPr>
        </p:nvSpPr>
        <p:spPr/>
        <p:txBody>
          <a:bodyPr/>
          <a:lstStyle/>
          <a:p>
            <a:r>
              <a:rPr lang="en-US" smtClean="0"/>
              <a:t>FUNDAÇÃO PENSAMENTO DIGITAL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2F1CC-A815-4FA4-A87F-39DBEBD8B3E9}" type="datetime1">
              <a:rPr lang="en-US" smtClean="0"/>
              <a:pPr/>
              <a:t>7/7/2013</a:t>
            </a:fld>
            <a:endParaRPr lang="en-US"/>
          </a:p>
        </p:txBody>
      </p:sp>
      <p:sp>
        <p:nvSpPr>
          <p:cNvPr id="3" name="Footer Placeholder 2"/>
          <p:cNvSpPr>
            <a:spLocks noGrp="1"/>
          </p:cNvSpPr>
          <p:nvPr>
            <p:ph type="ftr" sz="quarter" idx="11"/>
          </p:nvPr>
        </p:nvSpPr>
        <p:spPr/>
        <p:txBody>
          <a:bodyPr/>
          <a:lstStyle/>
          <a:p>
            <a:r>
              <a:rPr lang="en-US" smtClean="0"/>
              <a:t>FUNDAÇÃO PENSAMENTO DIGITAL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F3C14-B46A-47FD-8F23-5AD0529BF403}" type="datetime1">
              <a:rPr lang="en-US" smtClean="0"/>
              <a:pPr/>
              <a:t>7/7/2013</a:t>
            </a:fld>
            <a:endParaRPr lang="en-US"/>
          </a:p>
        </p:txBody>
      </p:sp>
      <p:sp>
        <p:nvSpPr>
          <p:cNvPr id="6" name="Footer Placeholder 5"/>
          <p:cNvSpPr>
            <a:spLocks noGrp="1"/>
          </p:cNvSpPr>
          <p:nvPr>
            <p:ph type="ftr" sz="quarter" idx="11"/>
          </p:nvPr>
        </p:nvSpPr>
        <p:spPr/>
        <p:txBody>
          <a:bodyPr/>
          <a:lstStyle/>
          <a:p>
            <a:r>
              <a:rPr lang="en-US" smtClean="0"/>
              <a:t>FUNDAÇÃO PENSAMENTO DIGITAL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301FD-04B8-43CF-91F9-CF75187DCABA}" type="datetime1">
              <a:rPr lang="en-US" smtClean="0"/>
              <a:pPr/>
              <a:t>7/7/2013</a:t>
            </a:fld>
            <a:endParaRPr lang="en-US"/>
          </a:p>
        </p:txBody>
      </p:sp>
      <p:sp>
        <p:nvSpPr>
          <p:cNvPr id="6" name="Footer Placeholder 5"/>
          <p:cNvSpPr>
            <a:spLocks noGrp="1"/>
          </p:cNvSpPr>
          <p:nvPr>
            <p:ph type="ftr" sz="quarter" idx="11"/>
          </p:nvPr>
        </p:nvSpPr>
        <p:spPr/>
        <p:txBody>
          <a:bodyPr/>
          <a:lstStyle/>
          <a:p>
            <a:r>
              <a:rPr lang="en-US" smtClean="0"/>
              <a:t>FUNDAÇÃO PENSAMENTO DIGITAL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4000">
              <a:schemeClr val="accent5">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C189F-96D5-4AE0-8201-DF7E4DE7F9AA}" type="datetime1">
              <a:rPr lang="en-US" smtClean="0"/>
              <a:pPr/>
              <a:t>7/7/2013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FUNDAÇÃO PENSAMENTO DIGITAL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2013</a:t>
            </a:r>
            <a:endParaRPr lang="pt-BR" dirty="0"/>
          </a:p>
        </p:txBody>
      </p:sp>
      <p:pic>
        <p:nvPicPr>
          <p:cNvPr id="11" name="Picture 1" descr="motion.jpg"/>
          <p:cNvPicPr/>
          <p:nvPr/>
        </p:nvPicPr>
        <p:blipFill>
          <a:blip r:embed="rId3" cstate="print"/>
          <a:stretch>
            <a:fillRect/>
          </a:stretch>
        </p:blipFill>
        <p:spPr>
          <a:xfrm>
            <a:off x="4714875" y="2667000"/>
            <a:ext cx="4429125" cy="2819400"/>
          </a:xfrm>
          <a:prstGeom prst="rect">
            <a:avLst/>
          </a:prstGeom>
          <a:ln w="12700">
            <a:solidFill>
              <a:schemeClr val="bg1"/>
            </a:solidFill>
          </a:ln>
        </p:spPr>
      </p:pic>
      <p:sp>
        <p:nvSpPr>
          <p:cNvPr id="2" name="Title 1"/>
          <p:cNvSpPr>
            <a:spLocks noGrp="1"/>
          </p:cNvSpPr>
          <p:nvPr>
            <p:ph type="ctrTitle"/>
          </p:nvPr>
        </p:nvSpPr>
        <p:spPr>
          <a:xfrm>
            <a:off x="685800" y="1066800"/>
            <a:ext cx="6705600" cy="2133600"/>
          </a:xfrm>
          <a:solidFill>
            <a:schemeClr val="accent1"/>
          </a:solidFill>
        </p:spPr>
        <p:txBody>
          <a:bodyPr>
            <a:normAutofit fontScale="90000"/>
          </a:bodyPr>
          <a:lstStyle/>
          <a:p>
            <a:pPr algn="r"/>
            <a:r>
              <a:rPr lang="pt-BR" sz="3600" b="1" dirty="0" smtClean="0"/>
              <a:t/>
            </a:r>
            <a:br>
              <a:rPr lang="pt-BR" sz="3600" b="1" dirty="0" smtClean="0"/>
            </a:br>
            <a:r>
              <a:rPr lang="pt-BR" sz="4000" dirty="0" smtClean="0">
                <a:solidFill>
                  <a:schemeClr val="bg1"/>
                </a:solidFill>
                <a:latin typeface="Arial" pitchFamily="34" charset="0"/>
                <a:cs typeface="Arial" pitchFamily="34" charset="0"/>
              </a:rPr>
              <a:t>Uso de tecnologias da </a:t>
            </a:r>
            <a:br>
              <a:rPr lang="pt-BR" sz="4000" dirty="0" smtClean="0">
                <a:solidFill>
                  <a:schemeClr val="bg1"/>
                </a:solidFill>
                <a:latin typeface="Arial" pitchFamily="34" charset="0"/>
                <a:cs typeface="Arial" pitchFamily="34" charset="0"/>
              </a:rPr>
            </a:br>
            <a:r>
              <a:rPr lang="pt-BR" sz="4000" dirty="0" smtClean="0">
                <a:solidFill>
                  <a:schemeClr val="bg1"/>
                </a:solidFill>
                <a:latin typeface="Arial" pitchFamily="34" charset="0"/>
                <a:cs typeface="Arial" pitchFamily="34" charset="0"/>
              </a:rPr>
              <a:t>informação e comunicação em bibliotecas públicas no Brasil</a:t>
            </a:r>
            <a:r>
              <a:rPr lang="pt-BR" sz="4000" dirty="0" smtClean="0">
                <a:latin typeface="Arial" pitchFamily="34" charset="0"/>
                <a:cs typeface="Arial" pitchFamily="34" charset="0"/>
              </a:rPr>
              <a:t/>
            </a:r>
            <a:br>
              <a:rPr lang="pt-BR" sz="4000" dirty="0" smtClean="0">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8" name="Title 1"/>
          <p:cNvSpPr txBox="1">
            <a:spLocks/>
          </p:cNvSpPr>
          <p:nvPr/>
        </p:nvSpPr>
        <p:spPr>
          <a:xfrm>
            <a:off x="3276600" y="5486400"/>
            <a:ext cx="5029200" cy="381000"/>
          </a:xfrm>
          <a:prstGeom prst="rect">
            <a:avLst/>
          </a:prstGeom>
          <a:solidFill>
            <a:schemeClr val="accent1"/>
          </a:solidFill>
        </p:spPr>
        <p:txBody>
          <a:bodyPr vert="horz" lIns="91440" tIns="45720" rIns="91440" bIns="45720" rtlCol="0" anchor="ctr">
            <a:normAutofit fontScale="6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marta@pensamentodigital.org.br</a:t>
            </a:r>
            <a:endParaRPr kumimoji="0" lang="pt-BR" sz="4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685800"/>
            <a:ext cx="6705600" cy="990600"/>
          </a:xfrm>
          <a:solidFill>
            <a:schemeClr val="accent1"/>
          </a:solidFill>
        </p:spPr>
        <p:txBody>
          <a:bodyPr>
            <a:normAutofit/>
          </a:bodyPr>
          <a:lstStyle/>
          <a:p>
            <a:r>
              <a:rPr lang="pt-BR" sz="3600" b="1" dirty="0" smtClean="0">
                <a:solidFill>
                  <a:schemeClr val="bg1"/>
                </a:solidFill>
              </a:rPr>
              <a:t>Definição da Amostra </a:t>
            </a:r>
            <a:endParaRPr lang="pt-BR" sz="4000" dirty="0">
              <a:solidFill>
                <a:schemeClr val="bg1"/>
              </a:solidFill>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pic>
        <p:nvPicPr>
          <p:cNvPr id="8" name="Imagem 7" descr="amostra.png"/>
          <p:cNvPicPr>
            <a:picLocks noChangeAspect="1"/>
          </p:cNvPicPr>
          <p:nvPr/>
        </p:nvPicPr>
        <p:blipFill>
          <a:blip r:embed="rId3" cstate="print"/>
          <a:stretch>
            <a:fillRect/>
          </a:stretch>
        </p:blipFill>
        <p:spPr>
          <a:xfrm>
            <a:off x="4642049" y="1676400"/>
            <a:ext cx="3243942" cy="2362200"/>
          </a:xfrm>
          <a:prstGeom prst="rect">
            <a:avLst/>
          </a:prstGeom>
        </p:spPr>
      </p:pic>
      <p:sp>
        <p:nvSpPr>
          <p:cNvPr id="9" name="CaixaDeTexto 8"/>
          <p:cNvSpPr txBox="1"/>
          <p:nvPr/>
        </p:nvSpPr>
        <p:spPr>
          <a:xfrm>
            <a:off x="762000" y="2286000"/>
            <a:ext cx="3733800" cy="4247317"/>
          </a:xfrm>
          <a:prstGeom prst="rect">
            <a:avLst/>
          </a:prstGeom>
          <a:noFill/>
        </p:spPr>
        <p:txBody>
          <a:bodyPr wrap="square" rtlCol="0">
            <a:spAutoFit/>
          </a:bodyPr>
          <a:lstStyle/>
          <a:p>
            <a:pPr>
              <a:buFontTx/>
              <a:buChar char="-"/>
            </a:pPr>
            <a:r>
              <a:rPr lang="pt-BR" dirty="0" smtClean="0"/>
              <a:t> Amostra não pretende uma representação estatística, mas identificar  fatores de relevância , de atração do público e oportunidades</a:t>
            </a:r>
          </a:p>
          <a:p>
            <a:pPr>
              <a:buFontTx/>
              <a:buChar char="-"/>
            </a:pPr>
            <a:endParaRPr lang="pt-BR" dirty="0" smtClean="0"/>
          </a:p>
          <a:p>
            <a:r>
              <a:rPr lang="pt-BR" dirty="0" smtClean="0"/>
              <a:t> - 4 estados  : </a:t>
            </a:r>
          </a:p>
          <a:p>
            <a:pPr lvl="2">
              <a:buFont typeface="Arial" pitchFamily="34" charset="0"/>
              <a:buChar char="•"/>
            </a:pPr>
            <a:r>
              <a:rPr lang="pt-BR" dirty="0" smtClean="0"/>
              <a:t> </a:t>
            </a:r>
            <a:r>
              <a:rPr lang="pt-BR" b="1" dirty="0" smtClean="0"/>
              <a:t>Acre, </a:t>
            </a:r>
          </a:p>
          <a:p>
            <a:pPr lvl="2">
              <a:buFont typeface="Arial" pitchFamily="34" charset="0"/>
              <a:buChar char="•"/>
            </a:pPr>
            <a:r>
              <a:rPr lang="pt-BR" b="1" dirty="0" smtClean="0"/>
              <a:t> Bahia,</a:t>
            </a:r>
          </a:p>
          <a:p>
            <a:pPr lvl="2">
              <a:buFont typeface="Arial" pitchFamily="34" charset="0"/>
              <a:buChar char="•"/>
            </a:pPr>
            <a:r>
              <a:rPr lang="pt-BR" b="1" dirty="0" smtClean="0"/>
              <a:t> Rio Grande do Sul,</a:t>
            </a:r>
          </a:p>
          <a:p>
            <a:pPr lvl="2">
              <a:buFont typeface="Arial" pitchFamily="34" charset="0"/>
              <a:buChar char="•"/>
            </a:pPr>
            <a:r>
              <a:rPr lang="pt-BR" b="1" dirty="0" smtClean="0"/>
              <a:t> São Paulo</a:t>
            </a:r>
          </a:p>
          <a:p>
            <a:pPr lvl="2">
              <a:buFont typeface="Arial" pitchFamily="34" charset="0"/>
              <a:buChar char="•"/>
            </a:pPr>
            <a:endParaRPr lang="pt-BR" b="1" dirty="0" smtClean="0"/>
          </a:p>
          <a:p>
            <a:pPr>
              <a:buFontTx/>
              <a:buChar char="-"/>
            </a:pPr>
            <a:r>
              <a:rPr lang="pt-BR" dirty="0" smtClean="0"/>
              <a:t>  Capital  + cidade(s)  interior</a:t>
            </a:r>
          </a:p>
          <a:p>
            <a:pPr>
              <a:buFontTx/>
              <a:buChar char="-"/>
            </a:pPr>
            <a:r>
              <a:rPr lang="pt-BR" dirty="0" smtClean="0"/>
              <a:t>  Bibliotecas  de porte grande, médio e pequeno</a:t>
            </a:r>
          </a:p>
          <a:p>
            <a:pPr>
              <a:buFontTx/>
              <a:buChar char="-"/>
            </a:pPr>
            <a:endParaRPr lang="pt-BR"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914400" y="685800"/>
            <a:ext cx="6781800" cy="1371600"/>
          </a:xfrm>
          <a:solidFill>
            <a:schemeClr val="accent1"/>
          </a:solidFill>
        </p:spPr>
        <p:txBody>
          <a:bodyPr>
            <a:normAutofit fontScale="90000"/>
          </a:bodyPr>
          <a:lstStyle/>
          <a:p>
            <a:pPr algn="r"/>
            <a:r>
              <a:rPr lang="pt-BR" sz="3600" b="1" dirty="0" smtClean="0"/>
              <a:t/>
            </a:r>
            <a:br>
              <a:rPr lang="pt-BR" sz="3600" b="1" dirty="0" smtClean="0"/>
            </a:br>
            <a:r>
              <a:rPr lang="pt-BR" sz="4000" dirty="0" smtClean="0">
                <a:solidFill>
                  <a:schemeClr val="bg1"/>
                </a:solidFill>
                <a:latin typeface="Arial" pitchFamily="34" charset="0"/>
                <a:cs typeface="Arial" pitchFamily="34" charset="0"/>
              </a:rPr>
              <a:t>Construção dos instrumentos de pesquisa:</a:t>
            </a:r>
            <a:br>
              <a:rPr lang="pt-BR" sz="4000" dirty="0" smtClean="0">
                <a:solidFill>
                  <a:schemeClr val="bg1"/>
                </a:solidFill>
                <a:latin typeface="Arial" pitchFamily="34" charset="0"/>
                <a:cs typeface="Arial" pitchFamily="34" charset="0"/>
              </a:rPr>
            </a:br>
            <a:endParaRPr lang="pt-BR" sz="4000" dirty="0">
              <a:solidFill>
                <a:schemeClr val="bg1"/>
              </a:solidFill>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8" name="CaixaDeTexto 7"/>
          <p:cNvSpPr txBox="1"/>
          <p:nvPr/>
        </p:nvSpPr>
        <p:spPr>
          <a:xfrm>
            <a:off x="685800" y="2133600"/>
            <a:ext cx="6197402" cy="1200329"/>
          </a:xfrm>
          <a:prstGeom prst="rect">
            <a:avLst/>
          </a:prstGeom>
          <a:noFill/>
        </p:spPr>
        <p:txBody>
          <a:bodyPr wrap="none" rtlCol="0">
            <a:spAutoFit/>
          </a:bodyPr>
          <a:lstStyle/>
          <a:p>
            <a:r>
              <a:rPr lang="pt-BR" dirty="0" smtClean="0"/>
              <a:t>Entrevista semi estruturadas para gestores de bibliotecas e</a:t>
            </a:r>
          </a:p>
          <a:p>
            <a:r>
              <a:rPr lang="pt-BR" dirty="0" smtClean="0"/>
              <a:t> representantes de governo local  explorou gama de serviços</a:t>
            </a:r>
          </a:p>
          <a:p>
            <a:r>
              <a:rPr lang="pt-BR" dirty="0" smtClean="0"/>
              <a:t> a partir das missões da biblioteca declaradas por IFLA UNESCO </a:t>
            </a:r>
          </a:p>
          <a:p>
            <a:r>
              <a:rPr lang="pt-BR" dirty="0" smtClean="0"/>
              <a:t>para  desenvolver ou oportunizar:</a:t>
            </a:r>
            <a:endParaRPr lang="pt-BR" dirty="0"/>
          </a:p>
        </p:txBody>
      </p:sp>
      <p:sp>
        <p:nvSpPr>
          <p:cNvPr id="10" name="CaixaDeTexto 9"/>
          <p:cNvSpPr txBox="1"/>
          <p:nvPr/>
        </p:nvSpPr>
        <p:spPr>
          <a:xfrm>
            <a:off x="838200" y="3303181"/>
            <a:ext cx="3276600" cy="3554819"/>
          </a:xfrm>
          <a:prstGeom prst="rect">
            <a:avLst/>
          </a:prstGeom>
          <a:noFill/>
        </p:spPr>
        <p:txBody>
          <a:bodyPr wrap="square" rtlCol="0">
            <a:spAutoFit/>
          </a:bodyPr>
          <a:lstStyle/>
          <a:p>
            <a:pPr>
              <a:lnSpc>
                <a:spcPct val="150000"/>
              </a:lnSpc>
              <a:buFont typeface="Arial" pitchFamily="34" charset="0"/>
              <a:buChar char="•"/>
            </a:pPr>
            <a:r>
              <a:rPr lang="pt-BR" dirty="0" smtClean="0"/>
              <a:t> hábitos de leitura</a:t>
            </a:r>
          </a:p>
          <a:p>
            <a:pPr>
              <a:lnSpc>
                <a:spcPct val="150000"/>
              </a:lnSpc>
              <a:buFont typeface="Arial" pitchFamily="34" charset="0"/>
              <a:buChar char="•"/>
            </a:pPr>
            <a:r>
              <a:rPr lang="pt-BR" dirty="0" smtClean="0"/>
              <a:t> auto instrução</a:t>
            </a:r>
          </a:p>
          <a:p>
            <a:pPr>
              <a:lnSpc>
                <a:spcPct val="150000"/>
              </a:lnSpc>
              <a:buFont typeface="Arial" pitchFamily="34" charset="0"/>
              <a:buChar char="•"/>
            </a:pPr>
            <a:r>
              <a:rPr lang="pt-BR" dirty="0" smtClean="0"/>
              <a:t> estudo, pesquisa ou tarefa</a:t>
            </a:r>
          </a:p>
          <a:p>
            <a:pPr>
              <a:lnSpc>
                <a:spcPct val="150000"/>
              </a:lnSpc>
            </a:pPr>
            <a:r>
              <a:rPr lang="pt-BR" dirty="0" smtClean="0"/>
              <a:t> para curso</a:t>
            </a:r>
          </a:p>
          <a:p>
            <a:pPr>
              <a:lnSpc>
                <a:spcPct val="150000"/>
              </a:lnSpc>
              <a:buFont typeface="Arial" pitchFamily="34" charset="0"/>
              <a:buChar char="•"/>
            </a:pPr>
            <a:r>
              <a:rPr lang="pt-BR" dirty="0" smtClean="0"/>
              <a:t> imaginação e criatividade</a:t>
            </a:r>
          </a:p>
          <a:p>
            <a:pPr>
              <a:lnSpc>
                <a:spcPct val="150000"/>
              </a:lnSpc>
              <a:buFont typeface="Arial" pitchFamily="34" charset="0"/>
              <a:buChar char="•"/>
            </a:pPr>
            <a:r>
              <a:rPr lang="pt-BR" dirty="0" smtClean="0"/>
              <a:t> guardiã da memória local</a:t>
            </a:r>
          </a:p>
          <a:p>
            <a:pPr>
              <a:lnSpc>
                <a:spcPct val="150000"/>
              </a:lnSpc>
              <a:buFont typeface="Arial" pitchFamily="34" charset="0"/>
              <a:buChar char="•"/>
            </a:pPr>
            <a:r>
              <a:rPr lang="pt-BR" dirty="0" smtClean="0"/>
              <a:t> difusão da cultura</a:t>
            </a:r>
          </a:p>
          <a:p>
            <a:pPr>
              <a:buFont typeface="Arial" pitchFamily="34" charset="0"/>
              <a:buChar char="•"/>
            </a:pPr>
            <a:endParaRPr lang="pt-BR" dirty="0" smtClean="0"/>
          </a:p>
          <a:p>
            <a:pPr>
              <a:buFont typeface="Arial" pitchFamily="34" charset="0"/>
              <a:buChar char="•"/>
            </a:pPr>
            <a:endParaRPr lang="pt-BR" dirty="0"/>
          </a:p>
        </p:txBody>
      </p:sp>
      <p:sp>
        <p:nvSpPr>
          <p:cNvPr id="11" name="CaixaDeTexto 10"/>
          <p:cNvSpPr txBox="1"/>
          <p:nvPr/>
        </p:nvSpPr>
        <p:spPr>
          <a:xfrm>
            <a:off x="3962400" y="3276600"/>
            <a:ext cx="3933128" cy="3000821"/>
          </a:xfrm>
          <a:prstGeom prst="rect">
            <a:avLst/>
          </a:prstGeom>
          <a:noFill/>
        </p:spPr>
        <p:txBody>
          <a:bodyPr wrap="none" rtlCol="0">
            <a:spAutoFit/>
          </a:bodyPr>
          <a:lstStyle/>
          <a:p>
            <a:pPr>
              <a:lnSpc>
                <a:spcPct val="150000"/>
              </a:lnSpc>
              <a:buFont typeface="Arial" pitchFamily="34" charset="0"/>
              <a:buChar char="•"/>
            </a:pPr>
            <a:r>
              <a:rPr lang="pt-BR" dirty="0" smtClean="0"/>
              <a:t> diversidade cultural</a:t>
            </a:r>
          </a:p>
          <a:p>
            <a:pPr>
              <a:lnSpc>
                <a:spcPct val="150000"/>
              </a:lnSpc>
              <a:buFont typeface="Arial" pitchFamily="34" charset="0"/>
              <a:buChar char="•"/>
            </a:pPr>
            <a:r>
              <a:rPr lang="pt-BR" dirty="0" smtClean="0"/>
              <a:t> identificar necessidade  de informação</a:t>
            </a:r>
          </a:p>
          <a:p>
            <a:pPr>
              <a:lnSpc>
                <a:spcPct val="150000"/>
              </a:lnSpc>
              <a:buFont typeface="Arial" pitchFamily="34" charset="0"/>
              <a:buChar char="•"/>
            </a:pPr>
            <a:r>
              <a:rPr lang="pt-BR" dirty="0" smtClean="0"/>
              <a:t> suprir a informação</a:t>
            </a:r>
          </a:p>
          <a:p>
            <a:pPr>
              <a:lnSpc>
                <a:spcPct val="150000"/>
              </a:lnSpc>
              <a:buFont typeface="Arial" pitchFamily="34" charset="0"/>
              <a:buChar char="•"/>
            </a:pPr>
            <a:r>
              <a:rPr lang="pt-BR" dirty="0" smtClean="0"/>
              <a:t> fluência no uso da informação</a:t>
            </a:r>
          </a:p>
          <a:p>
            <a:pPr>
              <a:lnSpc>
                <a:spcPct val="150000"/>
              </a:lnSpc>
              <a:buFont typeface="Arial" pitchFamily="34" charset="0"/>
              <a:buChar char="•"/>
            </a:pPr>
            <a:r>
              <a:rPr lang="pt-BR" dirty="0" smtClean="0"/>
              <a:t> fluência em tecnologia</a:t>
            </a:r>
          </a:p>
          <a:p>
            <a:pPr>
              <a:lnSpc>
                <a:spcPct val="150000"/>
              </a:lnSpc>
              <a:buFont typeface="Arial" pitchFamily="34" charset="0"/>
              <a:buChar char="•"/>
            </a:pPr>
            <a:r>
              <a:rPr lang="pt-BR" dirty="0" smtClean="0"/>
              <a:t> Alfabetização</a:t>
            </a:r>
          </a:p>
          <a:p>
            <a:pPr>
              <a:lnSpc>
                <a:spcPct val="150000"/>
              </a:lnSpc>
            </a:pPr>
            <a:endParaRPr lang="pt-BR"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Síntese de resultados relevantes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5181600" cy="2031325"/>
          </a:xfrm>
          <a:prstGeom prst="rect">
            <a:avLst/>
          </a:prstGeom>
          <a:noFill/>
        </p:spPr>
        <p:txBody>
          <a:bodyPr wrap="square" rtlCol="0">
            <a:spAutoFit/>
          </a:bodyPr>
          <a:lstStyle/>
          <a:p>
            <a:r>
              <a:rPr lang="pt-BR" dirty="0" smtClean="0"/>
              <a:t>Funções de destaque:  </a:t>
            </a:r>
          </a:p>
          <a:p>
            <a:pPr lvl="1">
              <a:buFont typeface="Arial" pitchFamily="34" charset="0"/>
              <a:buChar char="•"/>
            </a:pPr>
            <a:r>
              <a:rPr lang="pt-BR" dirty="0" smtClean="0"/>
              <a:t>  promoção da leitura – público infantil </a:t>
            </a:r>
          </a:p>
          <a:p>
            <a:pPr lvl="1">
              <a:buFont typeface="Arial" pitchFamily="34" charset="0"/>
              <a:buChar char="•"/>
            </a:pPr>
            <a:r>
              <a:rPr lang="pt-BR" dirty="0" smtClean="0"/>
              <a:t>  ambiente para estudo – público jovem adulto</a:t>
            </a:r>
          </a:p>
          <a:p>
            <a:pPr lvl="1">
              <a:buFont typeface="Arial" pitchFamily="34" charset="0"/>
              <a:buChar char="•"/>
            </a:pPr>
            <a:r>
              <a:rPr lang="pt-BR" dirty="0" smtClean="0"/>
              <a:t>  empréstimo</a:t>
            </a:r>
          </a:p>
          <a:p>
            <a:pPr lvl="1">
              <a:buFont typeface="Arial" pitchFamily="34" charset="0"/>
              <a:buChar char="•"/>
            </a:pPr>
            <a:r>
              <a:rPr lang="pt-BR" dirty="0" smtClean="0"/>
              <a:t>  acesso  à Internet</a:t>
            </a:r>
          </a:p>
          <a:p>
            <a:pPr lvl="1"/>
            <a:endParaRPr lang="pt-BR" dirty="0" smtClean="0"/>
          </a:p>
          <a:p>
            <a:pPr lvl="1">
              <a:buFont typeface="Arial" pitchFamily="34" charset="0"/>
              <a:buChar char="•"/>
            </a:pPr>
            <a:endParaRPr lang="pt-BR" dirty="0"/>
          </a:p>
        </p:txBody>
      </p:sp>
      <p:sp>
        <p:nvSpPr>
          <p:cNvPr id="10" name="CaixaDeTexto 9"/>
          <p:cNvSpPr txBox="1"/>
          <p:nvPr/>
        </p:nvSpPr>
        <p:spPr>
          <a:xfrm>
            <a:off x="990600" y="3429000"/>
            <a:ext cx="4286686" cy="1477328"/>
          </a:xfrm>
          <a:prstGeom prst="rect">
            <a:avLst/>
          </a:prstGeom>
          <a:noFill/>
        </p:spPr>
        <p:txBody>
          <a:bodyPr wrap="none" rtlCol="0">
            <a:spAutoFit/>
          </a:bodyPr>
          <a:lstStyle/>
          <a:p>
            <a:r>
              <a:rPr lang="pt-BR" dirty="0" smtClean="0"/>
              <a:t>Funções  presentes  com menor frequência:</a:t>
            </a:r>
          </a:p>
          <a:p>
            <a:pPr lvl="1">
              <a:buFont typeface="Arial" pitchFamily="34" charset="0"/>
              <a:buChar char="•"/>
            </a:pPr>
            <a:r>
              <a:rPr lang="pt-BR" dirty="0" smtClean="0"/>
              <a:t>  preservação da memória local</a:t>
            </a:r>
          </a:p>
          <a:p>
            <a:pPr lvl="1">
              <a:buFont typeface="Arial" pitchFamily="34" charset="0"/>
              <a:buChar char="•"/>
            </a:pPr>
            <a:r>
              <a:rPr lang="pt-BR" dirty="0" smtClean="0"/>
              <a:t>  difusão  herança cultural</a:t>
            </a:r>
          </a:p>
          <a:p>
            <a:pPr lvl="1">
              <a:buFont typeface="Arial" pitchFamily="34" charset="0"/>
              <a:buChar char="•"/>
            </a:pPr>
            <a:r>
              <a:rPr lang="pt-BR" dirty="0" smtClean="0"/>
              <a:t>  estímulo a escritores locais</a:t>
            </a:r>
          </a:p>
          <a:p>
            <a:pPr lvl="1">
              <a:buFont typeface="Arial" pitchFamily="34" charset="0"/>
              <a:buChar char="•"/>
            </a:pPr>
            <a:endParaRPr lang="pt-BR" dirty="0"/>
          </a:p>
        </p:txBody>
      </p:sp>
      <p:sp>
        <p:nvSpPr>
          <p:cNvPr id="11" name="CaixaDeTexto 10"/>
          <p:cNvSpPr txBox="1"/>
          <p:nvPr/>
        </p:nvSpPr>
        <p:spPr>
          <a:xfrm>
            <a:off x="990600" y="4826675"/>
            <a:ext cx="6456511" cy="2031325"/>
          </a:xfrm>
          <a:prstGeom prst="rect">
            <a:avLst/>
          </a:prstGeom>
          <a:noFill/>
        </p:spPr>
        <p:txBody>
          <a:bodyPr wrap="none" rtlCol="0">
            <a:spAutoFit/>
          </a:bodyPr>
          <a:lstStyle/>
          <a:p>
            <a:r>
              <a:rPr lang="pt-BR" dirty="0" smtClean="0"/>
              <a:t>Funções ausentes da maioria: </a:t>
            </a:r>
          </a:p>
          <a:p>
            <a:pPr lvl="1">
              <a:buFont typeface="Arial" pitchFamily="34" charset="0"/>
              <a:buChar char="•"/>
            </a:pPr>
            <a:r>
              <a:rPr lang="pt-BR" dirty="0" smtClean="0"/>
              <a:t> diagnosticar e prover informações necessárias a população</a:t>
            </a:r>
          </a:p>
          <a:p>
            <a:pPr lvl="1">
              <a:buFont typeface="Arial" pitchFamily="34" charset="0"/>
              <a:buChar char="•"/>
            </a:pPr>
            <a:r>
              <a:rPr lang="pt-BR" dirty="0" smtClean="0"/>
              <a:t> desenvolvimento de fluência em tecnologia e informação</a:t>
            </a:r>
          </a:p>
          <a:p>
            <a:pPr lvl="1">
              <a:buFont typeface="Arial" pitchFamily="34" charset="0"/>
              <a:buChar char="•"/>
            </a:pPr>
            <a:r>
              <a:rPr lang="pt-BR" dirty="0" smtClean="0"/>
              <a:t> difusão da  ciência e inovação tecnológica</a:t>
            </a:r>
          </a:p>
          <a:p>
            <a:pPr lvl="1">
              <a:buFont typeface="Arial" pitchFamily="34" charset="0"/>
              <a:buChar char="•"/>
            </a:pPr>
            <a:r>
              <a:rPr lang="pt-BR" dirty="0" smtClean="0"/>
              <a:t> alfabetização</a:t>
            </a:r>
          </a:p>
          <a:p>
            <a:pPr lvl="1">
              <a:buFont typeface="Arial" pitchFamily="34" charset="0"/>
              <a:buChar char="•"/>
            </a:pPr>
            <a:endParaRPr lang="pt-BR" dirty="0" smtClean="0"/>
          </a:p>
          <a:p>
            <a:pPr lvl="1">
              <a:buFont typeface="Arial" pitchFamily="34" charset="0"/>
              <a:buChar char="•"/>
            </a:pPr>
            <a:endParaRPr lang="pt-BR" dirty="0"/>
          </a:p>
        </p:txBody>
      </p:sp>
      <p:pic>
        <p:nvPicPr>
          <p:cNvPr id="1026" name="Picture 2" descr="C:\Users\Marta\Desktop\construindo relat final\fotos bp\ACRE\631.JPG"/>
          <p:cNvPicPr>
            <a:picLocks noChangeAspect="1" noChangeArrowheads="1"/>
          </p:cNvPicPr>
          <p:nvPr/>
        </p:nvPicPr>
        <p:blipFill>
          <a:blip r:embed="rId3" cstate="print"/>
          <a:stretch>
            <a:fillRect/>
          </a:stretch>
        </p:blipFill>
        <p:spPr bwMode="auto">
          <a:xfrm>
            <a:off x="7317298" y="2743200"/>
            <a:ext cx="1016000" cy="762000"/>
          </a:xfrm>
          <a:prstGeom prst="rect">
            <a:avLst/>
          </a:prstGeom>
          <a:noFill/>
        </p:spPr>
      </p:pic>
      <p:pic>
        <p:nvPicPr>
          <p:cNvPr id="1028" name="Picture 4" descr="C:\Users\Marta\Desktop\construindo relat final\fotos bp\SP\400.JPG"/>
          <p:cNvPicPr>
            <a:picLocks noChangeAspect="1" noChangeArrowheads="1"/>
          </p:cNvPicPr>
          <p:nvPr/>
        </p:nvPicPr>
        <p:blipFill>
          <a:blip r:embed="rId4" cstate="print"/>
          <a:srcRect/>
          <a:stretch>
            <a:fillRect/>
          </a:stretch>
        </p:blipFill>
        <p:spPr bwMode="auto">
          <a:xfrm>
            <a:off x="7543800" y="3657600"/>
            <a:ext cx="796807" cy="1066800"/>
          </a:xfrm>
          <a:prstGeom prst="rect">
            <a:avLst/>
          </a:prstGeom>
          <a:noFill/>
        </p:spPr>
      </p:pic>
      <p:pic>
        <p:nvPicPr>
          <p:cNvPr id="1029" name="Picture 5" descr="C:\Users\Marta\Desktop\construindo relat final\fotos bp\bahia\799.JPG"/>
          <p:cNvPicPr>
            <a:picLocks noChangeAspect="1" noChangeArrowheads="1"/>
          </p:cNvPicPr>
          <p:nvPr/>
        </p:nvPicPr>
        <p:blipFill>
          <a:blip r:embed="rId5" cstate="print"/>
          <a:srcRect/>
          <a:stretch>
            <a:fillRect/>
          </a:stretch>
        </p:blipFill>
        <p:spPr bwMode="auto">
          <a:xfrm>
            <a:off x="7315200" y="1828800"/>
            <a:ext cx="990600" cy="739893"/>
          </a:xfrm>
          <a:prstGeom prst="rect">
            <a:avLst/>
          </a:prstGeom>
          <a:noFill/>
        </p:spPr>
      </p:pic>
      <p:pic>
        <p:nvPicPr>
          <p:cNvPr id="1030" name="Picture 6" descr="C:\Users\Marta\Desktop\construindo relat final\fotos bp\ACRE\047.JPG"/>
          <p:cNvPicPr>
            <a:picLocks noChangeAspect="1" noChangeArrowheads="1"/>
          </p:cNvPicPr>
          <p:nvPr/>
        </p:nvPicPr>
        <p:blipFill>
          <a:blip r:embed="rId6" cstate="print"/>
          <a:stretch>
            <a:fillRect/>
          </a:stretch>
        </p:blipFill>
        <p:spPr bwMode="auto">
          <a:xfrm>
            <a:off x="7543800" y="4876800"/>
            <a:ext cx="838200" cy="1117599"/>
          </a:xfrm>
          <a:prstGeom prst="rect">
            <a:avLst/>
          </a:prstGeom>
          <a:noFill/>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Acesso público à  tecnologia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6324600" cy="5078313"/>
          </a:xfrm>
          <a:prstGeom prst="rect">
            <a:avLst/>
          </a:prstGeom>
          <a:noFill/>
        </p:spPr>
        <p:txBody>
          <a:bodyPr wrap="square" rtlCol="0">
            <a:spAutoFit/>
          </a:bodyPr>
          <a:lstStyle/>
          <a:p>
            <a:r>
              <a:rPr lang="pt-BR" dirty="0" smtClean="0"/>
              <a:t>As TICs chegam até a biblioteca pública através de  programas  de inclusão digital gerenciadas pelo Ministério da Comunicação, secretarias locais de Ciência e Tecnologia, responsáveis pelo:</a:t>
            </a:r>
          </a:p>
          <a:p>
            <a:endParaRPr lang="pt-BR" dirty="0" smtClean="0"/>
          </a:p>
          <a:p>
            <a:r>
              <a:rPr lang="pt-BR" dirty="0" smtClean="0"/>
              <a:t>	Configuração e Gerenciamento dos equipamentos </a:t>
            </a:r>
          </a:p>
          <a:p>
            <a:r>
              <a:rPr lang="pt-BR" dirty="0" smtClean="0"/>
              <a:t>	Formação de atendentes (remuneração)</a:t>
            </a:r>
          </a:p>
          <a:p>
            <a:endParaRPr lang="pt-BR" dirty="0" smtClean="0"/>
          </a:p>
          <a:p>
            <a:r>
              <a:rPr lang="pt-BR" dirty="0" smtClean="0"/>
              <a:t>Entendem as  bibliotecas como ponto de acesso</a:t>
            </a:r>
          </a:p>
          <a:p>
            <a:r>
              <a:rPr lang="pt-BR" dirty="0" smtClean="0"/>
              <a:t>ignoram o potencial uso da tecnologia nas missões da biblioteca</a:t>
            </a:r>
          </a:p>
          <a:p>
            <a:endParaRPr lang="pt-BR" dirty="0" smtClean="0"/>
          </a:p>
          <a:p>
            <a:pPr lvl="1"/>
            <a:r>
              <a:rPr lang="pt-BR" dirty="0" smtClean="0"/>
              <a:t>Usuários de  computadores   possuem perfil distinto do usuário da biblioteca,  não utiliza os demais serviços, vai à biblioteca especificamente para usar a internet.</a:t>
            </a:r>
          </a:p>
          <a:p>
            <a:pPr lvl="1"/>
            <a:r>
              <a:rPr lang="pt-BR" dirty="0" smtClean="0"/>
              <a:t>	</a:t>
            </a:r>
          </a:p>
          <a:p>
            <a:pPr lvl="1"/>
            <a:endParaRPr lang="pt-BR" i="1" dirty="0" smtClean="0"/>
          </a:p>
          <a:p>
            <a:endParaRPr lang="pt-BR" dirty="0" smtClean="0"/>
          </a:p>
          <a:p>
            <a:pPr lvl="1"/>
            <a:endParaRPr lang="pt-BR" dirty="0" smtClean="0"/>
          </a:p>
          <a:p>
            <a:pPr lvl="1">
              <a:buFont typeface="Arial" pitchFamily="34" charset="0"/>
              <a:buChar char="•"/>
            </a:pPr>
            <a:endParaRPr lang="pt-BR" dirty="0"/>
          </a:p>
        </p:txBody>
      </p:sp>
      <p:pic>
        <p:nvPicPr>
          <p:cNvPr id="8" name="Imagem 7" descr="817.JPG"/>
          <p:cNvPicPr>
            <a:picLocks noChangeAspect="1"/>
          </p:cNvPicPr>
          <p:nvPr/>
        </p:nvPicPr>
        <p:blipFill>
          <a:blip r:embed="rId3" cstate="print"/>
          <a:stretch>
            <a:fillRect/>
          </a:stretch>
        </p:blipFill>
        <p:spPr>
          <a:xfrm>
            <a:off x="7162800" y="2286000"/>
            <a:ext cx="1613423" cy="1205088"/>
          </a:xfrm>
          <a:prstGeom prst="rect">
            <a:avLst/>
          </a:prstGeom>
        </p:spPr>
      </p:pic>
      <p:pic>
        <p:nvPicPr>
          <p:cNvPr id="10" name="Imagem 9" descr="524.JPG"/>
          <p:cNvPicPr>
            <a:picLocks noChangeAspect="1"/>
          </p:cNvPicPr>
          <p:nvPr/>
        </p:nvPicPr>
        <p:blipFill>
          <a:blip r:embed="rId4" cstate="print"/>
          <a:stretch>
            <a:fillRect/>
          </a:stretch>
        </p:blipFill>
        <p:spPr>
          <a:xfrm>
            <a:off x="7467600" y="4014040"/>
            <a:ext cx="1270470" cy="1700960"/>
          </a:xfrm>
          <a:prstGeom prst="rect">
            <a:avLst/>
          </a:prstGeom>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Tecnologia e  funções da biblioteca</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6629400" cy="4247317"/>
          </a:xfrm>
          <a:prstGeom prst="rect">
            <a:avLst/>
          </a:prstGeom>
          <a:noFill/>
        </p:spPr>
        <p:txBody>
          <a:bodyPr wrap="square" rtlCol="0">
            <a:spAutoFit/>
          </a:bodyPr>
          <a:lstStyle/>
          <a:p>
            <a:r>
              <a:rPr lang="pt-BR" dirty="0" smtClean="0"/>
              <a:t>	Os  computadores são muitas vezes  ilhas isoladas dentro das  bibliotecas ( localização dos equipamentos;    planejamento;   formação dos atendentes ;   atividades )	</a:t>
            </a:r>
          </a:p>
          <a:p>
            <a:endParaRPr lang="pt-BR" dirty="0" smtClean="0"/>
          </a:p>
          <a:p>
            <a:pPr lvl="1"/>
            <a:r>
              <a:rPr lang="pt-BR" i="1" dirty="0" smtClean="0"/>
              <a:t>Os funcionários responsáveis pela supervisão do uso de computadores trabalham de forma independente da equipe da biblioteca; geralmente eles desconhecem as frequentes ações da biblioteca para promoção da leitura, memória local, cultura entre outros. </a:t>
            </a:r>
          </a:p>
          <a:p>
            <a:pPr algn="r"/>
            <a:endParaRPr lang="pt-BR" dirty="0" smtClean="0"/>
          </a:p>
          <a:p>
            <a:r>
              <a:rPr lang="pt-BR" dirty="0" smtClean="0"/>
              <a:t>Computadores não são usados como recurso para as oficinas de promoção de leitura. Por exemplo, para  representar personagens, cenas da história  com desenho, texto, história em quadrinhos, gravação de voz, combinação de fotografias, gravação de vídeos de dramatizações entre outros.</a:t>
            </a:r>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Como as pessoas usam a tecnologia nas bibliotecas públicas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8" name="CaixaDeTexto 7"/>
          <p:cNvSpPr txBox="1"/>
          <p:nvPr/>
        </p:nvSpPr>
        <p:spPr>
          <a:xfrm>
            <a:off x="990600" y="1828800"/>
            <a:ext cx="2133600" cy="369332"/>
          </a:xfrm>
          <a:prstGeom prst="rect">
            <a:avLst/>
          </a:prstGeom>
          <a:noFill/>
        </p:spPr>
        <p:txBody>
          <a:bodyPr wrap="square" rtlCol="0">
            <a:spAutoFit/>
          </a:bodyPr>
          <a:lstStyle/>
          <a:p>
            <a:pPr>
              <a:buFont typeface="Arial" pitchFamily="34" charset="0"/>
              <a:buChar char="•"/>
            </a:pPr>
            <a:endParaRPr lang="pt-BR" dirty="0" smtClean="0"/>
          </a:p>
        </p:txBody>
      </p:sp>
      <p:sp>
        <p:nvSpPr>
          <p:cNvPr id="10" name="CaixaDeTexto 9"/>
          <p:cNvSpPr txBox="1"/>
          <p:nvPr/>
        </p:nvSpPr>
        <p:spPr>
          <a:xfrm>
            <a:off x="1143000" y="1981200"/>
            <a:ext cx="2133600" cy="369332"/>
          </a:xfrm>
          <a:prstGeom prst="rect">
            <a:avLst/>
          </a:prstGeom>
          <a:noFill/>
        </p:spPr>
        <p:txBody>
          <a:bodyPr wrap="square" rtlCol="0">
            <a:spAutoFit/>
          </a:bodyPr>
          <a:lstStyle/>
          <a:p>
            <a:endParaRPr lang="pt-BR" dirty="0" smtClean="0"/>
          </a:p>
        </p:txBody>
      </p:sp>
      <p:sp>
        <p:nvSpPr>
          <p:cNvPr id="11" name="CaixaDeTexto 10"/>
          <p:cNvSpPr txBox="1"/>
          <p:nvPr/>
        </p:nvSpPr>
        <p:spPr>
          <a:xfrm>
            <a:off x="228600" y="1981200"/>
            <a:ext cx="2514600" cy="4832092"/>
          </a:xfrm>
          <a:prstGeom prst="rect">
            <a:avLst/>
          </a:prstGeom>
          <a:noFill/>
        </p:spPr>
        <p:txBody>
          <a:bodyPr wrap="square" rtlCol="0">
            <a:spAutoFit/>
          </a:bodyPr>
          <a:lstStyle/>
          <a:p>
            <a:pPr>
              <a:buFont typeface="Arial" pitchFamily="34" charset="0"/>
              <a:buChar char="•"/>
            </a:pPr>
            <a:r>
              <a:rPr lang="pt-BR" dirty="0" smtClean="0"/>
              <a:t> </a:t>
            </a:r>
            <a:r>
              <a:rPr lang="pt-BR" sz="2400" dirty="0" smtClean="0"/>
              <a:t>usuários área</a:t>
            </a:r>
          </a:p>
          <a:p>
            <a:r>
              <a:rPr lang="pt-BR" sz="2400" dirty="0" smtClean="0"/>
              <a:t> computadores</a:t>
            </a:r>
          </a:p>
          <a:p>
            <a:endParaRPr lang="pt-BR" sz="2400" dirty="0" smtClean="0"/>
          </a:p>
          <a:p>
            <a:r>
              <a:rPr lang="pt-BR" dirty="0" smtClean="0"/>
              <a:t>Amostra de 15</a:t>
            </a:r>
          </a:p>
          <a:p>
            <a:endParaRPr lang="pt-BR" dirty="0" smtClean="0"/>
          </a:p>
          <a:p>
            <a:r>
              <a:rPr lang="pt-BR" dirty="0" smtClean="0"/>
              <a:t>10 </a:t>
            </a:r>
            <a:r>
              <a:rPr lang="pt-BR" sz="1600" dirty="0" smtClean="0"/>
              <a:t>– único local para acesso</a:t>
            </a:r>
          </a:p>
          <a:p>
            <a:r>
              <a:rPr lang="pt-BR" dirty="0" smtClean="0"/>
              <a:t>11 – </a:t>
            </a:r>
            <a:r>
              <a:rPr lang="pt-BR" sz="1600" dirty="0" smtClean="0"/>
              <a:t>buscam informações  na internet</a:t>
            </a:r>
          </a:p>
          <a:p>
            <a:r>
              <a:rPr lang="pt-BR" dirty="0" smtClean="0"/>
              <a:t>04 –</a:t>
            </a:r>
            <a:r>
              <a:rPr lang="pt-BR" sz="1600" dirty="0" smtClean="0"/>
              <a:t>usam empréstimo</a:t>
            </a:r>
          </a:p>
          <a:p>
            <a:r>
              <a:rPr lang="pt-BR" sz="1600" dirty="0" smtClean="0"/>
              <a:t>07 – possui equipamento</a:t>
            </a:r>
          </a:p>
          <a:p>
            <a:r>
              <a:rPr lang="pt-BR" sz="1600" dirty="0" smtClean="0"/>
              <a:t>05 – conexão em casa</a:t>
            </a:r>
          </a:p>
          <a:p>
            <a:r>
              <a:rPr lang="pt-BR" sz="1600" dirty="0" smtClean="0"/>
              <a:t>01 – 3G</a:t>
            </a:r>
          </a:p>
          <a:p>
            <a:r>
              <a:rPr lang="pt-BR" sz="1600" dirty="0" smtClean="0"/>
              <a:t>- principal objetivo no uso do computador: comunicação com amigos e lazer.</a:t>
            </a:r>
          </a:p>
          <a:p>
            <a:endParaRPr lang="pt-BR" dirty="0"/>
          </a:p>
        </p:txBody>
      </p:sp>
      <p:sp>
        <p:nvSpPr>
          <p:cNvPr id="12" name="CaixaDeTexto 11"/>
          <p:cNvSpPr txBox="1"/>
          <p:nvPr/>
        </p:nvSpPr>
        <p:spPr>
          <a:xfrm>
            <a:off x="2819400" y="1905000"/>
            <a:ext cx="2133600" cy="5262979"/>
          </a:xfrm>
          <a:prstGeom prst="rect">
            <a:avLst/>
          </a:prstGeom>
          <a:noFill/>
        </p:spPr>
        <p:txBody>
          <a:bodyPr wrap="square" rtlCol="0">
            <a:spAutoFit/>
          </a:bodyPr>
          <a:lstStyle/>
          <a:p>
            <a:pPr>
              <a:buFont typeface="Arial" pitchFamily="34" charset="0"/>
              <a:buChar char="•"/>
            </a:pPr>
            <a:r>
              <a:rPr lang="pt-BR" dirty="0" smtClean="0"/>
              <a:t> </a:t>
            </a:r>
            <a:r>
              <a:rPr lang="pt-BR" sz="2400" dirty="0" smtClean="0"/>
              <a:t>usuários área</a:t>
            </a:r>
          </a:p>
          <a:p>
            <a:r>
              <a:rPr lang="pt-BR" sz="2400" dirty="0" smtClean="0"/>
              <a:t> de leitura</a:t>
            </a:r>
          </a:p>
          <a:p>
            <a:endParaRPr lang="pt-BR" sz="2400" dirty="0" smtClean="0"/>
          </a:p>
          <a:p>
            <a:r>
              <a:rPr lang="pt-BR" dirty="0" smtClean="0"/>
              <a:t>Amostra de 13</a:t>
            </a:r>
          </a:p>
          <a:p>
            <a:endParaRPr lang="pt-BR" dirty="0" smtClean="0"/>
          </a:p>
          <a:p>
            <a:pPr>
              <a:buFontTx/>
              <a:buChar char="-"/>
            </a:pPr>
            <a:r>
              <a:rPr lang="pt-BR" sz="1600" dirty="0" smtClean="0"/>
              <a:t>Todos possuem computador</a:t>
            </a:r>
          </a:p>
          <a:p>
            <a:pPr>
              <a:buFontTx/>
              <a:buChar char="-"/>
            </a:pPr>
            <a:r>
              <a:rPr lang="pt-BR" sz="1600" dirty="0" smtClean="0"/>
              <a:t>- todos são estudantes</a:t>
            </a:r>
          </a:p>
          <a:p>
            <a:pPr>
              <a:buFontTx/>
              <a:buChar char="-"/>
            </a:pPr>
            <a:r>
              <a:rPr lang="pt-BR" sz="1600" dirty="0" smtClean="0"/>
              <a:t>- 9 entre 20 e 34 anos</a:t>
            </a:r>
          </a:p>
          <a:p>
            <a:pPr>
              <a:buFontTx/>
              <a:buChar char="-"/>
            </a:pPr>
            <a:r>
              <a:rPr lang="pt-BR" sz="1600" dirty="0" smtClean="0"/>
              <a:t>  usam ambiente</a:t>
            </a:r>
          </a:p>
          <a:p>
            <a:pPr>
              <a:buFontTx/>
              <a:buChar char="-"/>
            </a:pPr>
            <a:r>
              <a:rPr lang="pt-BR" sz="1600" dirty="0" smtClean="0"/>
              <a:t>  2 usam empréstimo</a:t>
            </a:r>
          </a:p>
          <a:p>
            <a:pPr>
              <a:buFontTx/>
              <a:buChar char="-"/>
            </a:pPr>
            <a:r>
              <a:rPr lang="pt-BR" sz="1600" dirty="0" smtClean="0"/>
              <a:t> 12 ensino médio</a:t>
            </a:r>
          </a:p>
          <a:p>
            <a:pPr>
              <a:buFontTx/>
              <a:buChar char="-"/>
            </a:pPr>
            <a:r>
              <a:rPr lang="pt-BR" sz="1600" dirty="0" smtClean="0"/>
              <a:t>- principal objetivo é educação e </a:t>
            </a:r>
            <a:r>
              <a:rPr lang="pt-BR" sz="1600" dirty="0" err="1" smtClean="0"/>
              <a:t>desenv</a:t>
            </a:r>
            <a:r>
              <a:rPr lang="pt-BR" sz="1600" dirty="0" smtClean="0"/>
              <a:t>., habilidades para trabalho</a:t>
            </a:r>
          </a:p>
          <a:p>
            <a:pPr>
              <a:buFontTx/>
              <a:buChar char="-"/>
            </a:pPr>
            <a:endParaRPr lang="pt-BR" sz="1600" dirty="0" smtClean="0"/>
          </a:p>
          <a:p>
            <a:pPr>
              <a:buFontTx/>
              <a:buChar char="-"/>
            </a:pPr>
            <a:endParaRPr lang="pt-BR" dirty="0" smtClean="0"/>
          </a:p>
          <a:p>
            <a:endParaRPr lang="pt-BR" dirty="0" smtClean="0"/>
          </a:p>
        </p:txBody>
      </p:sp>
      <p:sp>
        <p:nvSpPr>
          <p:cNvPr id="13" name="CaixaDeTexto 12"/>
          <p:cNvSpPr txBox="1"/>
          <p:nvPr/>
        </p:nvSpPr>
        <p:spPr>
          <a:xfrm>
            <a:off x="5257800" y="2057400"/>
            <a:ext cx="2133600" cy="4216539"/>
          </a:xfrm>
          <a:prstGeom prst="rect">
            <a:avLst/>
          </a:prstGeom>
          <a:noFill/>
        </p:spPr>
        <p:txBody>
          <a:bodyPr wrap="square" rtlCol="0">
            <a:spAutoFit/>
          </a:bodyPr>
          <a:lstStyle/>
          <a:p>
            <a:pPr>
              <a:buFont typeface="Arial" pitchFamily="34" charset="0"/>
              <a:buChar char="•"/>
            </a:pPr>
            <a:r>
              <a:rPr lang="pt-BR" dirty="0" smtClean="0"/>
              <a:t> </a:t>
            </a:r>
            <a:r>
              <a:rPr lang="pt-BR" sz="2400" dirty="0" smtClean="0"/>
              <a:t>usuários em</a:t>
            </a:r>
          </a:p>
          <a:p>
            <a:r>
              <a:rPr lang="pt-BR" sz="2400" dirty="0" smtClean="0"/>
              <a:t> trânsito</a:t>
            </a:r>
          </a:p>
          <a:p>
            <a:endParaRPr lang="pt-BR" dirty="0" smtClean="0"/>
          </a:p>
          <a:p>
            <a:r>
              <a:rPr lang="pt-BR" dirty="0" smtClean="0"/>
              <a:t>Amostra de 11</a:t>
            </a:r>
          </a:p>
          <a:p>
            <a:endParaRPr lang="pt-BR" sz="1600" dirty="0" smtClean="0"/>
          </a:p>
          <a:p>
            <a:pPr>
              <a:buFontTx/>
              <a:buChar char="-"/>
            </a:pPr>
            <a:r>
              <a:rPr lang="pt-BR" sz="1600" smtClean="0"/>
              <a:t>11 Empréstimo</a:t>
            </a:r>
            <a:endParaRPr lang="pt-BR" sz="1600" dirty="0" smtClean="0"/>
          </a:p>
          <a:p>
            <a:pPr>
              <a:buFontTx/>
              <a:buChar char="-"/>
            </a:pPr>
            <a:r>
              <a:rPr lang="pt-BR" sz="1600" dirty="0" smtClean="0"/>
              <a:t>- 9 acesso a tics</a:t>
            </a:r>
          </a:p>
          <a:p>
            <a:pPr>
              <a:buFontTx/>
              <a:buChar char="-"/>
            </a:pPr>
            <a:r>
              <a:rPr lang="pt-BR" sz="1600" dirty="0" smtClean="0"/>
              <a:t>9</a:t>
            </a:r>
            <a:r>
              <a:rPr lang="pt-BR" sz="2400" dirty="0" smtClean="0"/>
              <a:t> </a:t>
            </a:r>
            <a:r>
              <a:rPr lang="pt-BR" sz="1600" dirty="0" smtClean="0"/>
              <a:t>Possui computador</a:t>
            </a:r>
          </a:p>
          <a:p>
            <a:pPr>
              <a:buFontTx/>
              <a:buChar char="-"/>
            </a:pPr>
            <a:r>
              <a:rPr lang="pt-BR" sz="1600" dirty="0" smtClean="0"/>
              <a:t>- 2 conexão em casa</a:t>
            </a:r>
          </a:p>
          <a:p>
            <a:pPr>
              <a:buFontTx/>
              <a:buChar char="-"/>
            </a:pPr>
            <a:r>
              <a:rPr lang="pt-BR" sz="1600" dirty="0" smtClean="0"/>
              <a:t>8 completaram  ensino médio</a:t>
            </a:r>
          </a:p>
          <a:p>
            <a:pPr>
              <a:buFontTx/>
              <a:buChar char="-"/>
            </a:pPr>
            <a:r>
              <a:rPr lang="pt-BR" sz="1600" dirty="0" smtClean="0"/>
              <a:t>principal objetivo é educação e </a:t>
            </a:r>
            <a:r>
              <a:rPr lang="pt-BR" sz="1600" dirty="0" err="1" smtClean="0"/>
              <a:t>desenv</a:t>
            </a:r>
            <a:r>
              <a:rPr lang="pt-BR" sz="1600" dirty="0" smtClean="0"/>
              <a:t>., habilidades para trabalho</a:t>
            </a:r>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Tecnologia na Gestão das bibliotecas públicas visitadas</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6324600" cy="3693319"/>
          </a:xfrm>
          <a:prstGeom prst="rect">
            <a:avLst/>
          </a:prstGeom>
          <a:noFill/>
        </p:spPr>
        <p:txBody>
          <a:bodyPr wrap="square" rtlCol="0">
            <a:spAutoFit/>
          </a:bodyPr>
          <a:lstStyle/>
          <a:p>
            <a:pPr>
              <a:buFont typeface="Arial" pitchFamily="34" charset="0"/>
              <a:buChar char="•"/>
            </a:pPr>
            <a:r>
              <a:rPr lang="pt-BR" sz="2400" dirty="0" smtClean="0"/>
              <a:t>   Adoção de sistema de informatização do catálogo do acervo</a:t>
            </a:r>
          </a:p>
          <a:p>
            <a:pPr lvl="1">
              <a:buFont typeface="Arial" pitchFamily="34" charset="0"/>
              <a:buChar char="•"/>
            </a:pPr>
            <a:r>
              <a:rPr lang="pt-BR" dirty="0" smtClean="0"/>
              <a:t> bibliotecas médias e grandes </a:t>
            </a:r>
          </a:p>
          <a:p>
            <a:pPr lvl="1">
              <a:buFont typeface="Arial" pitchFamily="34" charset="0"/>
              <a:buChar char="•"/>
            </a:pPr>
            <a:r>
              <a:rPr lang="pt-BR" dirty="0" smtClean="0"/>
              <a:t> desejo nas pequenas que mantém controle manual</a:t>
            </a:r>
          </a:p>
          <a:p>
            <a:pPr lvl="1">
              <a:buFont typeface="Arial" pitchFamily="34" charset="0"/>
              <a:buChar char="•"/>
            </a:pPr>
            <a:r>
              <a:rPr lang="pt-BR" sz="2400" dirty="0" smtClean="0"/>
              <a:t> </a:t>
            </a:r>
            <a:r>
              <a:rPr lang="pt-BR" dirty="0" err="1" smtClean="0"/>
              <a:t>Bib</a:t>
            </a:r>
            <a:r>
              <a:rPr lang="pt-BR" dirty="0" smtClean="0"/>
              <a:t> livre – para acesso local ( RS, AC)</a:t>
            </a:r>
          </a:p>
          <a:p>
            <a:pPr lvl="1">
              <a:buFont typeface="Arial" pitchFamily="34" charset="0"/>
              <a:buChar char="•"/>
            </a:pPr>
            <a:r>
              <a:rPr lang="pt-BR" dirty="0" smtClean="0"/>
              <a:t>  Sistemas privados disponibilizam acesso ao acervo via internet ( BA, SP) </a:t>
            </a:r>
          </a:p>
          <a:p>
            <a:pPr>
              <a:buFont typeface="Arial" pitchFamily="34" charset="0"/>
              <a:buChar char="•"/>
            </a:pPr>
            <a:endParaRPr lang="pt-BR" sz="2400" dirty="0" smtClean="0"/>
          </a:p>
          <a:p>
            <a:pPr>
              <a:buFont typeface="Arial" pitchFamily="34" charset="0"/>
              <a:buChar char="•"/>
            </a:pPr>
            <a:r>
              <a:rPr lang="pt-BR" sz="2400" dirty="0" smtClean="0"/>
              <a:t> Divulgação da programação da biblioteca e aquisições do acervo em redes sociais e blogs</a:t>
            </a:r>
          </a:p>
          <a:p>
            <a:endParaRPr lang="pt-BR" dirty="0" smtClean="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Parcerias das bibliotecas</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6324600" cy="4339650"/>
          </a:xfrm>
          <a:prstGeom prst="rect">
            <a:avLst/>
          </a:prstGeom>
          <a:noFill/>
        </p:spPr>
        <p:txBody>
          <a:bodyPr wrap="square" rtlCol="0">
            <a:spAutoFit/>
          </a:bodyPr>
          <a:lstStyle/>
          <a:p>
            <a:pPr>
              <a:buFont typeface="Arial" pitchFamily="34" charset="0"/>
              <a:buChar char="•"/>
            </a:pPr>
            <a:r>
              <a:rPr lang="pt-BR" sz="2400" dirty="0" smtClean="0"/>
              <a:t>   parcerias com outras instâncias de governo</a:t>
            </a:r>
          </a:p>
          <a:p>
            <a:pPr lvl="1">
              <a:buFont typeface="Arial" pitchFamily="34" charset="0"/>
              <a:buChar char="•"/>
            </a:pPr>
            <a:r>
              <a:rPr lang="pt-BR" dirty="0" smtClean="0"/>
              <a:t>  </a:t>
            </a:r>
            <a:r>
              <a:rPr lang="pt-BR" sz="2000" dirty="0" smtClean="0"/>
              <a:t>Ministério da Comunicação - Telecentros</a:t>
            </a:r>
          </a:p>
          <a:p>
            <a:pPr lvl="1">
              <a:buFont typeface="Arial" pitchFamily="34" charset="0"/>
              <a:buChar char="•"/>
            </a:pPr>
            <a:r>
              <a:rPr lang="pt-BR" sz="2000" dirty="0" smtClean="0"/>
              <a:t>  Educação – visitas das escolas às bibliotecas </a:t>
            </a:r>
          </a:p>
          <a:p>
            <a:pPr lvl="1"/>
            <a:endParaRPr lang="pt-BR" sz="2000" dirty="0" smtClean="0"/>
          </a:p>
          <a:p>
            <a:pPr>
              <a:buFont typeface="Arial" pitchFamily="34" charset="0"/>
              <a:buChar char="•"/>
            </a:pPr>
            <a:r>
              <a:rPr lang="pt-BR" sz="2000" dirty="0" smtClean="0"/>
              <a:t> </a:t>
            </a:r>
            <a:r>
              <a:rPr lang="pt-BR" sz="2400" dirty="0" smtClean="0"/>
              <a:t>parcerias com a rede de organizações locais </a:t>
            </a:r>
          </a:p>
          <a:p>
            <a:pPr lvl="2">
              <a:buFont typeface="Arial" pitchFamily="34" charset="0"/>
              <a:buChar char="•"/>
            </a:pPr>
            <a:r>
              <a:rPr lang="pt-BR" dirty="0" smtClean="0"/>
              <a:t>  para captar doações de acervo  </a:t>
            </a:r>
          </a:p>
          <a:p>
            <a:pPr lvl="2">
              <a:buFont typeface="Arial" pitchFamily="34" charset="0"/>
              <a:buChar char="•"/>
            </a:pPr>
            <a:r>
              <a:rPr lang="pt-BR" dirty="0" smtClean="0"/>
              <a:t>  para divulgar  programação (um pouco)</a:t>
            </a:r>
          </a:p>
          <a:p>
            <a:pPr lvl="2"/>
            <a:endParaRPr lang="pt-BR" dirty="0" smtClean="0"/>
          </a:p>
          <a:p>
            <a:pPr lvl="2">
              <a:buFont typeface="Arial" pitchFamily="34" charset="0"/>
              <a:buChar char="•"/>
            </a:pPr>
            <a:r>
              <a:rPr lang="pt-BR" dirty="0" smtClean="0"/>
              <a:t>  </a:t>
            </a:r>
            <a:r>
              <a:rPr lang="pt-BR" b="1" dirty="0" smtClean="0"/>
              <a:t>inexistente</a:t>
            </a:r>
            <a:r>
              <a:rPr lang="pt-BR" dirty="0" smtClean="0"/>
              <a:t> para prover ou demandar conteúdo para desenvolvimento socioeconômico ( associação de profissionais,  ONGs,  associação de moradores , empresas , universidades).</a:t>
            </a:r>
          </a:p>
          <a:p>
            <a:pPr lvl="1"/>
            <a:endParaRPr lang="pt-BR" sz="2400" dirty="0" smtClean="0"/>
          </a:p>
          <a:p>
            <a:pPr>
              <a:buFont typeface="Arial" pitchFamily="34" charset="0"/>
              <a:buChar char="•"/>
            </a:pPr>
            <a:endParaRPr lang="pt-BR" dirty="0" smtClean="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524000" y="609600"/>
            <a:ext cx="6705600" cy="10668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Visão  de  coordenadores  de bibliotecas  entrevistados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1828800"/>
            <a:ext cx="6324600" cy="5386090"/>
          </a:xfrm>
          <a:prstGeom prst="rect">
            <a:avLst/>
          </a:prstGeom>
          <a:noFill/>
        </p:spPr>
        <p:txBody>
          <a:bodyPr wrap="square" rtlCol="0">
            <a:spAutoFit/>
          </a:bodyPr>
          <a:lstStyle/>
          <a:p>
            <a:pPr>
              <a:buFont typeface="Arial" pitchFamily="34" charset="0"/>
              <a:buChar char="•"/>
            </a:pPr>
            <a:r>
              <a:rPr lang="pt-BR" sz="2400" dirty="0" smtClean="0"/>
              <a:t>   serviços mais procurados: </a:t>
            </a:r>
          </a:p>
          <a:p>
            <a:pPr marL="1257300" lvl="2" indent="-342900">
              <a:buFont typeface="Arial" pitchFamily="34" charset="0"/>
              <a:buChar char="•"/>
            </a:pPr>
            <a:r>
              <a:rPr lang="pt-BR" dirty="0" smtClean="0"/>
              <a:t> empréstimo</a:t>
            </a:r>
          </a:p>
          <a:p>
            <a:pPr marL="1257300" lvl="2" indent="-342900">
              <a:buFont typeface="Arial" pitchFamily="34" charset="0"/>
              <a:buChar char="•"/>
            </a:pPr>
            <a:r>
              <a:rPr lang="pt-BR" dirty="0" smtClean="0"/>
              <a:t> acesso a Internet 9computadore da </a:t>
            </a:r>
            <a:r>
              <a:rPr lang="pt-BR" dirty="0" err="1" smtClean="0"/>
              <a:t>bp</a:t>
            </a:r>
            <a:r>
              <a:rPr lang="pt-BR" dirty="0" smtClean="0"/>
              <a:t> ou wifi)</a:t>
            </a:r>
          </a:p>
          <a:p>
            <a:endParaRPr lang="pt-BR" sz="2000" dirty="0" smtClean="0"/>
          </a:p>
          <a:p>
            <a:pPr>
              <a:buFont typeface="Arial" pitchFamily="34" charset="0"/>
              <a:buChar char="•"/>
            </a:pPr>
            <a:r>
              <a:rPr lang="pt-BR" sz="2000" dirty="0" smtClean="0"/>
              <a:t> </a:t>
            </a:r>
            <a:r>
              <a:rPr lang="pt-BR" sz="2400" dirty="0" smtClean="0"/>
              <a:t>priorizaria investimento em: </a:t>
            </a:r>
          </a:p>
          <a:p>
            <a:pPr marL="1257300" lvl="2" indent="-342900">
              <a:buFont typeface="+mj-lt"/>
              <a:buAutoNum type="arabicPeriod"/>
            </a:pPr>
            <a:r>
              <a:rPr lang="pt-BR" dirty="0" smtClean="0"/>
              <a:t>  melhorias no prédio e instalações físicas</a:t>
            </a:r>
          </a:p>
          <a:p>
            <a:pPr marL="1257300" lvl="2" indent="-342900">
              <a:buFont typeface="+mj-lt"/>
              <a:buAutoNum type="arabicPeriod"/>
            </a:pPr>
            <a:r>
              <a:rPr lang="pt-BR" dirty="0" smtClean="0"/>
              <a:t> melhoria do acervo gráfico </a:t>
            </a:r>
          </a:p>
          <a:p>
            <a:pPr marL="1257300" lvl="2" indent="-342900">
              <a:buAutoNum type="arabicPeriod" startAt="2"/>
            </a:pPr>
            <a:r>
              <a:rPr lang="pt-BR" dirty="0" smtClean="0"/>
              <a:t>Informatização do catálogo do acervo</a:t>
            </a:r>
          </a:p>
          <a:p>
            <a:pPr marL="342900" indent="-342900"/>
            <a:endParaRPr lang="pt-BR" dirty="0" smtClean="0"/>
          </a:p>
          <a:p>
            <a:pPr marL="342900" indent="-342900">
              <a:buFont typeface="Arial" pitchFamily="34" charset="0"/>
              <a:buChar char="•"/>
            </a:pPr>
            <a:r>
              <a:rPr lang="pt-BR" sz="2400" dirty="0" smtClean="0"/>
              <a:t>Usaria tecnologia para inovação na biblioteca:</a:t>
            </a:r>
          </a:p>
          <a:p>
            <a:pPr marL="1257300" lvl="2" indent="-342900">
              <a:buFont typeface="Arial" pitchFamily="34" charset="0"/>
              <a:buChar char="•"/>
            </a:pPr>
            <a:r>
              <a:rPr lang="pt-BR" dirty="0" smtClean="0"/>
              <a:t>Considera importante</a:t>
            </a:r>
          </a:p>
          <a:p>
            <a:pPr marL="1257300" lvl="2" indent="-342900">
              <a:buFont typeface="Arial" pitchFamily="34" charset="0"/>
              <a:buChar char="•"/>
            </a:pPr>
            <a:r>
              <a:rPr lang="pt-BR" dirty="0" smtClean="0"/>
              <a:t>Atrair público adolescente</a:t>
            </a:r>
          </a:p>
          <a:p>
            <a:pPr marL="1257300" lvl="2" indent="-342900">
              <a:buFont typeface="Arial" pitchFamily="34" charset="0"/>
              <a:buChar char="•"/>
            </a:pPr>
            <a:r>
              <a:rPr lang="pt-BR" dirty="0" smtClean="0"/>
              <a:t>Necessidade de atualizar</a:t>
            </a:r>
          </a:p>
          <a:p>
            <a:pPr marL="1257300" lvl="2" indent="-342900">
              <a:buFont typeface="Arial" pitchFamily="34" charset="0"/>
              <a:buChar char="•"/>
            </a:pPr>
            <a:r>
              <a:rPr lang="pt-BR" dirty="0" smtClean="0"/>
              <a:t>Precisa formação – desconhece como (p. 6)</a:t>
            </a:r>
          </a:p>
          <a:p>
            <a:pPr marL="1257300" lvl="2" indent="-342900"/>
            <a:endParaRPr lang="pt-BR" dirty="0" smtClean="0"/>
          </a:p>
          <a:p>
            <a:pPr lvl="1"/>
            <a:endParaRPr lang="pt-BR" sz="2400" dirty="0" smtClean="0"/>
          </a:p>
          <a:p>
            <a:pPr>
              <a:buFont typeface="Arial" pitchFamily="34" charset="0"/>
              <a:buChar char="•"/>
            </a:pPr>
            <a:endParaRPr lang="pt-BR" dirty="0" smtClean="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447800" y="609600"/>
            <a:ext cx="6781800" cy="13716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sz="3600" dirty="0" smtClean="0">
                <a:solidFill>
                  <a:schemeClr val="bg1"/>
                </a:solidFill>
                <a:latin typeface="Arial" pitchFamily="34" charset="0"/>
                <a:cs typeface="Arial" pitchFamily="34" charset="0"/>
              </a:rPr>
              <a:t>Oportunidades  - áreas para integração de tecnologia</a:t>
            </a:r>
            <a:br>
              <a:rPr lang="pt-BR" sz="3600" dirty="0" smtClean="0">
                <a:solidFill>
                  <a:schemeClr val="bg1"/>
                </a:solidFill>
                <a:latin typeface="Arial" pitchFamily="34" charset="0"/>
                <a:cs typeface="Arial" pitchFamily="34" charset="0"/>
              </a:rPr>
            </a:b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2133600"/>
            <a:ext cx="6324600" cy="5232202"/>
          </a:xfrm>
          <a:prstGeom prst="rect">
            <a:avLst/>
          </a:prstGeom>
          <a:noFill/>
        </p:spPr>
        <p:txBody>
          <a:bodyPr wrap="square" rtlCol="0">
            <a:spAutoFit/>
          </a:bodyPr>
          <a:lstStyle/>
          <a:p>
            <a:pPr>
              <a:buFont typeface="Arial" pitchFamily="34" charset="0"/>
              <a:buChar char="•"/>
            </a:pPr>
            <a:r>
              <a:rPr lang="pt-BR" sz="2400" dirty="0" smtClean="0"/>
              <a:t>   </a:t>
            </a:r>
            <a:r>
              <a:rPr lang="pt-BR" sz="2000" dirty="0" smtClean="0"/>
              <a:t>formação para equipes das bibliotecas visando integração de tecnologia nas atividades e oficinas de estímulo a leitura: </a:t>
            </a:r>
          </a:p>
          <a:p>
            <a:pPr marL="1257300" lvl="2" indent="-342900">
              <a:buFont typeface="Arial" pitchFamily="34" charset="0"/>
              <a:buChar char="•"/>
            </a:pPr>
            <a:r>
              <a:rPr lang="pt-BR" dirty="0" smtClean="0"/>
              <a:t> usuário usa tecnologia para recontar</a:t>
            </a:r>
          </a:p>
          <a:p>
            <a:pPr marL="1257300" lvl="2" indent="-342900"/>
            <a:r>
              <a:rPr lang="pt-BR" dirty="0" smtClean="0"/>
              <a:t>	 histórias , se expressar e produzir criações diversas</a:t>
            </a:r>
          </a:p>
          <a:p>
            <a:pPr marL="1257300" lvl="2" indent="-342900">
              <a:buFont typeface="Arial" pitchFamily="34" charset="0"/>
              <a:buChar char="•"/>
            </a:pPr>
            <a:r>
              <a:rPr lang="pt-BR" dirty="0" smtClean="0"/>
              <a:t> postagem de trabalhos em ambiente na internet para valorizar e compartilhar produções.</a:t>
            </a:r>
          </a:p>
          <a:p>
            <a:endParaRPr lang="pt-BR" sz="2000" dirty="0" smtClean="0"/>
          </a:p>
          <a:p>
            <a:pPr>
              <a:buFont typeface="Arial" pitchFamily="34" charset="0"/>
              <a:buChar char="•"/>
            </a:pPr>
            <a:r>
              <a:rPr lang="pt-BR" sz="2000" dirty="0" smtClean="0"/>
              <a:t>   apoio  a informatização da gestão do catálogo do acervo  </a:t>
            </a:r>
          </a:p>
          <a:p>
            <a:pPr marL="1257300" lvl="2" indent="-342900"/>
            <a:endParaRPr lang="pt-BR" dirty="0" smtClean="0"/>
          </a:p>
          <a:p>
            <a:pPr marL="342900" indent="-342900">
              <a:buFont typeface="Arial" pitchFamily="34" charset="0"/>
              <a:buChar char="•"/>
            </a:pPr>
            <a:r>
              <a:rPr lang="pt-BR" sz="2000" dirty="0" smtClean="0"/>
              <a:t>desenvolver novas atividades  onde o uso de tecnologia estimula o uso da informação para melhorar a qualidade de vida -  incluir diagnóstico de necessidade de informações.</a:t>
            </a:r>
          </a:p>
          <a:p>
            <a:pPr marL="1257300" lvl="2" indent="-342900"/>
            <a:endParaRPr lang="pt-BR" dirty="0" smtClean="0"/>
          </a:p>
          <a:p>
            <a:pPr lvl="1"/>
            <a:endParaRPr lang="pt-BR" sz="2400" dirty="0" smtClean="0"/>
          </a:p>
          <a:p>
            <a:pPr>
              <a:buFont typeface="Arial" pitchFamily="34" charset="0"/>
              <a:buChar char="•"/>
            </a:pPr>
            <a:endParaRPr lang="pt-BR" dirty="0" smtClean="0"/>
          </a:p>
        </p:txBody>
      </p:sp>
      <p:pic>
        <p:nvPicPr>
          <p:cNvPr id="8" name="Imagem 7" descr="girls.jpg"/>
          <p:cNvPicPr>
            <a:picLocks noChangeAspect="1"/>
          </p:cNvPicPr>
          <p:nvPr/>
        </p:nvPicPr>
        <p:blipFill>
          <a:blip r:embed="rId3" cstate="print"/>
          <a:stretch>
            <a:fillRect/>
          </a:stretch>
        </p:blipFill>
        <p:spPr>
          <a:xfrm>
            <a:off x="6705600" y="1981200"/>
            <a:ext cx="2048393" cy="1366837"/>
          </a:xfrm>
          <a:prstGeom prst="rect">
            <a:avLst/>
          </a:prstGeom>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685800"/>
            <a:ext cx="6705600" cy="1828800"/>
          </a:xfrm>
          <a:solidFill>
            <a:schemeClr val="accent1"/>
          </a:solidFill>
        </p:spPr>
        <p:txBody>
          <a:bodyPr>
            <a:normAutofit fontScale="90000"/>
          </a:bodyPr>
          <a:lstStyle/>
          <a:p>
            <a:pPr algn="r"/>
            <a:r>
              <a:rPr lang="pt-BR" sz="3600" b="1" dirty="0" smtClean="0">
                <a:solidFill>
                  <a:schemeClr val="bg1"/>
                </a:solidFill>
              </a:rPr>
              <a:t/>
            </a:r>
            <a:br>
              <a:rPr lang="pt-BR" sz="3600" b="1" dirty="0" smtClean="0">
                <a:solidFill>
                  <a:schemeClr val="bg1"/>
                </a:solidFill>
              </a:rPr>
            </a:br>
            <a:r>
              <a:rPr lang="pt-BR" sz="3200" dirty="0" smtClean="0">
                <a:solidFill>
                  <a:schemeClr val="bg1"/>
                </a:solidFill>
              </a:rPr>
              <a:t> </a:t>
            </a:r>
            <a:r>
              <a:rPr lang="pt-BR" sz="3600" dirty="0" smtClean="0">
                <a:solidFill>
                  <a:schemeClr val="bg1"/>
                </a:solidFill>
                <a:latin typeface="Arial" pitchFamily="34" charset="0"/>
                <a:cs typeface="Arial" pitchFamily="34" charset="0"/>
              </a:rPr>
              <a:t>Oportunidade: tecnologia e desenvolvimento socioeconômico</a:t>
            </a:r>
            <a:br>
              <a:rPr lang="pt-BR" sz="3600" dirty="0" smtClean="0">
                <a:solidFill>
                  <a:schemeClr val="bg1"/>
                </a:solidFill>
                <a:latin typeface="Arial" pitchFamily="34" charset="0"/>
                <a:cs typeface="Arial" pitchFamily="34" charset="0"/>
              </a:rPr>
            </a:br>
            <a:endParaRPr lang="pt-BR" sz="3600" dirty="0">
              <a:solidFill>
                <a:schemeClr val="bg1"/>
              </a:solidFill>
              <a:latin typeface="Arial" pitchFamily="34" charset="0"/>
              <a:cs typeface="Arial" pitchFamily="34" charset="0"/>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pic>
        <p:nvPicPr>
          <p:cNvPr id="9" name="Imagem 8" descr="milenium goals.png"/>
          <p:cNvPicPr>
            <a:picLocks noChangeAspect="1"/>
          </p:cNvPicPr>
          <p:nvPr/>
        </p:nvPicPr>
        <p:blipFill>
          <a:blip r:embed="rId3" cstate="print"/>
          <a:stretch>
            <a:fillRect/>
          </a:stretch>
        </p:blipFill>
        <p:spPr>
          <a:xfrm>
            <a:off x="4419600" y="2743200"/>
            <a:ext cx="2940728" cy="2057400"/>
          </a:xfrm>
          <a:prstGeom prst="rect">
            <a:avLst/>
          </a:prstGeom>
        </p:spPr>
      </p:pic>
      <p:sp>
        <p:nvSpPr>
          <p:cNvPr id="10" name="CaixaDeTexto 9"/>
          <p:cNvSpPr txBox="1"/>
          <p:nvPr/>
        </p:nvSpPr>
        <p:spPr>
          <a:xfrm>
            <a:off x="304800" y="2743200"/>
            <a:ext cx="4495800" cy="3785652"/>
          </a:xfrm>
          <a:prstGeom prst="rect">
            <a:avLst/>
          </a:prstGeom>
          <a:noFill/>
        </p:spPr>
        <p:txBody>
          <a:bodyPr wrap="square" rtlCol="0">
            <a:spAutoFit/>
          </a:bodyPr>
          <a:lstStyle/>
          <a:p>
            <a:pPr>
              <a:buFont typeface="Arial" pitchFamily="34" charset="0"/>
              <a:buChar char="•"/>
            </a:pPr>
            <a:r>
              <a:rPr lang="pt-BR" dirty="0" smtClean="0"/>
              <a:t> </a:t>
            </a:r>
            <a:r>
              <a:rPr lang="pt-BR" sz="2000" b="1" dirty="0" smtClean="0"/>
              <a:t>Tecnologias da informação e comunicação - TICs</a:t>
            </a:r>
          </a:p>
          <a:p>
            <a:pPr lvl="1">
              <a:buFont typeface="Arial" pitchFamily="34" charset="0"/>
              <a:buChar char="•"/>
            </a:pPr>
            <a:r>
              <a:rPr lang="pt-BR" dirty="0" smtClean="0"/>
              <a:t> Computadores, celulares, câmeras, aplicativos diversos</a:t>
            </a:r>
          </a:p>
          <a:p>
            <a:pPr lvl="1">
              <a:buFont typeface="Arial" pitchFamily="34" charset="0"/>
              <a:buChar char="•"/>
            </a:pPr>
            <a:r>
              <a:rPr lang="pt-BR" dirty="0" smtClean="0"/>
              <a:t> Internet – informação e interação como recurso para:</a:t>
            </a:r>
          </a:p>
          <a:p>
            <a:pPr>
              <a:buFont typeface="Arial" pitchFamily="34" charset="0"/>
              <a:buChar char="•"/>
            </a:pPr>
            <a:r>
              <a:rPr lang="pt-BR" dirty="0" smtClean="0"/>
              <a:t> </a:t>
            </a:r>
            <a:r>
              <a:rPr lang="pt-BR" sz="2000" b="1" dirty="0" smtClean="0"/>
              <a:t>Desenvolvimento socioeconômico</a:t>
            </a:r>
          </a:p>
          <a:p>
            <a:pPr lvl="1">
              <a:buFont typeface="Arial" pitchFamily="34" charset="0"/>
              <a:buChar char="•"/>
            </a:pPr>
            <a:r>
              <a:rPr lang="pt-BR" dirty="0" smtClean="0"/>
              <a:t>Metas milênio (miséria, educação, gênero, saúde, meio-ambiente, esforço comum)</a:t>
            </a:r>
          </a:p>
          <a:p>
            <a:pPr lvl="1">
              <a:buFont typeface="Arial" pitchFamily="34" charset="0"/>
              <a:buChar char="•"/>
            </a:pPr>
            <a:r>
              <a:rPr lang="pt-BR" dirty="0" smtClean="0"/>
              <a:t> Habitação, família, educação, emprego e renda, participação</a:t>
            </a:r>
          </a:p>
          <a:p>
            <a:endParaRPr lang="pt-BR" dirty="0"/>
          </a:p>
        </p:txBody>
      </p:sp>
      <p:pic>
        <p:nvPicPr>
          <p:cNvPr id="13" name="Imagem 12" descr="habitação.png"/>
          <p:cNvPicPr>
            <a:picLocks noChangeAspect="1"/>
          </p:cNvPicPr>
          <p:nvPr/>
        </p:nvPicPr>
        <p:blipFill>
          <a:blip r:embed="rId4" cstate="print"/>
          <a:stretch>
            <a:fillRect/>
          </a:stretch>
        </p:blipFill>
        <p:spPr>
          <a:xfrm>
            <a:off x="7543800" y="381000"/>
            <a:ext cx="1246159" cy="1215444"/>
          </a:xfrm>
          <a:prstGeom prst="rect">
            <a:avLst/>
          </a:prstGeom>
        </p:spPr>
      </p:pic>
      <p:pic>
        <p:nvPicPr>
          <p:cNvPr id="14" name="Imagem 13" descr="grav adolescente.jpg"/>
          <p:cNvPicPr>
            <a:picLocks noChangeAspect="1"/>
          </p:cNvPicPr>
          <p:nvPr/>
        </p:nvPicPr>
        <p:blipFill>
          <a:blip r:embed="rId5" cstate="print"/>
          <a:stretch>
            <a:fillRect/>
          </a:stretch>
        </p:blipFill>
        <p:spPr>
          <a:xfrm>
            <a:off x="7543800" y="1827441"/>
            <a:ext cx="1219200" cy="1220559"/>
          </a:xfrm>
          <a:prstGeom prst="rect">
            <a:avLst/>
          </a:prstGeom>
        </p:spPr>
      </p:pic>
      <p:pic>
        <p:nvPicPr>
          <p:cNvPr id="15" name="Imagem 14" descr="grav adolescente.jpg"/>
          <p:cNvPicPr>
            <a:picLocks noChangeAspect="1"/>
          </p:cNvPicPr>
          <p:nvPr/>
        </p:nvPicPr>
        <p:blipFill>
          <a:blip r:embed="rId6" cstate="print"/>
          <a:stretch>
            <a:fillRect/>
          </a:stretch>
        </p:blipFill>
        <p:spPr>
          <a:xfrm>
            <a:off x="7522030" y="4343400"/>
            <a:ext cx="1262742" cy="982133"/>
          </a:xfrm>
          <a:prstGeom prst="rect">
            <a:avLst/>
          </a:prstGeom>
        </p:spPr>
      </p:pic>
      <p:pic>
        <p:nvPicPr>
          <p:cNvPr id="1026" name="Picture 2" descr="C:\Users\Marta\Desktop\ppt gates\grav adolescente.jpg"/>
          <p:cNvPicPr>
            <a:picLocks noChangeAspect="1" noChangeArrowheads="1"/>
          </p:cNvPicPr>
          <p:nvPr/>
        </p:nvPicPr>
        <p:blipFill>
          <a:blip r:embed="rId7" cstate="print"/>
          <a:srcRect/>
          <a:stretch>
            <a:fillRect/>
          </a:stretch>
        </p:blipFill>
        <p:spPr bwMode="auto">
          <a:xfrm>
            <a:off x="7461739" y="3276601"/>
            <a:ext cx="1225061" cy="838200"/>
          </a:xfrm>
          <a:prstGeom prst="rect">
            <a:avLst/>
          </a:prstGeom>
          <a:noFill/>
        </p:spPr>
      </p:pic>
      <p:pic>
        <p:nvPicPr>
          <p:cNvPr id="17" name="Imagem 16" descr="redes-sociais.jpg"/>
          <p:cNvPicPr>
            <a:picLocks noChangeAspect="1"/>
          </p:cNvPicPr>
          <p:nvPr/>
        </p:nvPicPr>
        <p:blipFill>
          <a:blip r:embed="rId8" cstate="print"/>
          <a:stretch>
            <a:fillRect/>
          </a:stretch>
        </p:blipFill>
        <p:spPr>
          <a:xfrm>
            <a:off x="7543800" y="5562600"/>
            <a:ext cx="1294389" cy="862164"/>
          </a:xfrm>
          <a:prstGeom prst="rect">
            <a:avLst/>
          </a:prstGeom>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447800" y="609600"/>
            <a:ext cx="6781800" cy="1371600"/>
          </a:xfrm>
          <a:solidFill>
            <a:schemeClr val="accent1"/>
          </a:solidFill>
        </p:spPr>
        <p:txBody>
          <a:bodyPr>
            <a:normAutofit fontScale="90000"/>
          </a:bodyPr>
          <a:lstStyle/>
          <a:p>
            <a:r>
              <a:rPr lang="pt-BR" sz="3600" dirty="0" smtClean="0">
                <a:solidFill>
                  <a:schemeClr val="bg1"/>
                </a:solidFill>
                <a:latin typeface="Arial" pitchFamily="34" charset="0"/>
                <a:cs typeface="Arial" pitchFamily="34" charset="0"/>
              </a:rPr>
              <a:t/>
            </a:r>
            <a:br>
              <a:rPr lang="pt-BR" sz="3600" dirty="0" smtClean="0">
                <a:solidFill>
                  <a:schemeClr val="bg1"/>
                </a:solidFill>
                <a:latin typeface="Arial" pitchFamily="34" charset="0"/>
                <a:cs typeface="Arial" pitchFamily="34" charset="0"/>
              </a:rPr>
            </a:br>
            <a:r>
              <a:rPr lang="pt-BR" dirty="0" smtClean="0">
                <a:solidFill>
                  <a:schemeClr val="bg1"/>
                </a:solidFill>
                <a:latin typeface="Arial" pitchFamily="34" charset="0"/>
                <a:cs typeface="Arial" pitchFamily="34" charset="0"/>
              </a:rPr>
              <a:t>Recomendações</a:t>
            </a:r>
            <a:br>
              <a:rPr lang="pt-BR" dirty="0" smtClean="0">
                <a:solidFill>
                  <a:schemeClr val="bg1"/>
                </a:solidFill>
                <a:latin typeface="Arial" pitchFamily="34" charset="0"/>
                <a:cs typeface="Arial" pitchFamily="34" charset="0"/>
              </a:rPr>
            </a:br>
            <a:endParaRPr lang="pt-BR"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90600" y="2133600"/>
            <a:ext cx="6324600" cy="4124206"/>
          </a:xfrm>
          <a:prstGeom prst="rect">
            <a:avLst/>
          </a:prstGeom>
          <a:noFill/>
        </p:spPr>
        <p:txBody>
          <a:bodyPr wrap="square" rtlCol="0">
            <a:spAutoFit/>
          </a:bodyPr>
          <a:lstStyle/>
          <a:p>
            <a:pPr>
              <a:buFont typeface="Arial" pitchFamily="34" charset="0"/>
              <a:buChar char="•"/>
            </a:pPr>
            <a:r>
              <a:rPr lang="pt-BR" sz="2400" dirty="0" smtClean="0"/>
              <a:t>   </a:t>
            </a:r>
            <a:r>
              <a:rPr lang="pt-BR" sz="2000" dirty="0" smtClean="0"/>
              <a:t>Plano de integração de tecnologia nas bibliotecas públicas</a:t>
            </a:r>
          </a:p>
          <a:p>
            <a:pPr>
              <a:buFont typeface="Arial" pitchFamily="34" charset="0"/>
              <a:buChar char="•"/>
            </a:pPr>
            <a:endParaRPr lang="pt-BR" sz="2000" dirty="0" smtClean="0"/>
          </a:p>
          <a:p>
            <a:pPr>
              <a:buFont typeface="Arial" pitchFamily="34" charset="0"/>
              <a:buChar char="•"/>
            </a:pPr>
            <a:r>
              <a:rPr lang="pt-BR" sz="2000" dirty="0" smtClean="0"/>
              <a:t>  Compartilhar  produções dos usuários</a:t>
            </a:r>
          </a:p>
          <a:p>
            <a:endParaRPr lang="pt-BR" sz="2000" dirty="0" smtClean="0"/>
          </a:p>
          <a:p>
            <a:pPr>
              <a:buFont typeface="Arial" pitchFamily="34" charset="0"/>
              <a:buChar char="•"/>
            </a:pPr>
            <a:r>
              <a:rPr lang="pt-BR" sz="2000" dirty="0" smtClean="0"/>
              <a:t>  Produção de conteúdo pelas bibliotecas participantes  - boas práticas de integração de tecnologia</a:t>
            </a:r>
          </a:p>
          <a:p>
            <a:pPr>
              <a:buFont typeface="Arial" pitchFamily="34" charset="0"/>
              <a:buChar char="•"/>
            </a:pPr>
            <a:endParaRPr lang="pt-BR" sz="2000" dirty="0" smtClean="0"/>
          </a:p>
          <a:p>
            <a:pPr>
              <a:buFont typeface="Arial" pitchFamily="34" charset="0"/>
              <a:buChar char="•"/>
            </a:pPr>
            <a:r>
              <a:rPr lang="pt-BR" sz="2000" dirty="0" smtClean="0"/>
              <a:t>  Lista e materiais explicativos  de práticas de uso de tecnologia e   indicadores  (baseados nos produtos das práticas). </a:t>
            </a:r>
          </a:p>
          <a:p>
            <a:pPr>
              <a:buFont typeface="Arial" pitchFamily="34" charset="0"/>
              <a:buChar char="•"/>
            </a:pPr>
            <a:endParaRPr lang="pt-BR" sz="2000" dirty="0" smtClean="0"/>
          </a:p>
          <a:p>
            <a:pPr>
              <a:buFont typeface="Arial" pitchFamily="34" charset="0"/>
              <a:buChar char="•"/>
            </a:pPr>
            <a:endParaRPr lang="pt-BR" dirty="0" smtClean="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1066800"/>
            <a:ext cx="6705600" cy="990600"/>
          </a:xfrm>
          <a:solidFill>
            <a:schemeClr val="accent1"/>
          </a:solidFill>
        </p:spPr>
        <p:txBody>
          <a:bodyPr>
            <a:normAutofit/>
          </a:bodyPr>
          <a:lstStyle/>
          <a:p>
            <a:pPr algn="r"/>
            <a:r>
              <a:rPr lang="pt-BR" sz="3600" dirty="0" smtClean="0">
                <a:solidFill>
                  <a:schemeClr val="bg1"/>
                </a:solidFill>
                <a:latin typeface="Arial" pitchFamily="34" charset="0"/>
                <a:cs typeface="Arial" pitchFamily="34" charset="0"/>
              </a:rPr>
              <a:t>TICs para o Desenvolvimento</a:t>
            </a: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685800" y="2209800"/>
            <a:ext cx="4724399" cy="3970318"/>
          </a:xfrm>
          <a:prstGeom prst="rect">
            <a:avLst/>
          </a:prstGeom>
          <a:noFill/>
        </p:spPr>
        <p:txBody>
          <a:bodyPr wrap="square" rtlCol="0">
            <a:spAutoFit/>
          </a:bodyPr>
          <a:lstStyle/>
          <a:p>
            <a:pPr>
              <a:buFont typeface="Arial" pitchFamily="34" charset="0"/>
              <a:buChar char="•"/>
            </a:pPr>
            <a:r>
              <a:rPr lang="pt-BR" dirty="0" smtClean="0"/>
              <a:t> Além do acesso    </a:t>
            </a:r>
          </a:p>
          <a:p>
            <a:endParaRPr lang="pt-BR" dirty="0" smtClean="0"/>
          </a:p>
          <a:p>
            <a:pPr>
              <a:buFont typeface="Arial" pitchFamily="34" charset="0"/>
              <a:buChar char="•"/>
            </a:pPr>
            <a:r>
              <a:rPr lang="pt-BR" dirty="0" smtClean="0"/>
              <a:t>Produção de pesquisas que fundamentam a criação de  políticas públicas </a:t>
            </a:r>
          </a:p>
          <a:p>
            <a:pPr>
              <a:buFont typeface="Arial" pitchFamily="34" charset="0"/>
              <a:buChar char="•"/>
            </a:pPr>
            <a:endParaRPr lang="pt-BR" dirty="0" smtClean="0"/>
          </a:p>
          <a:p>
            <a:pPr>
              <a:buFont typeface="Arial" pitchFamily="34" charset="0"/>
              <a:buChar char="•"/>
            </a:pPr>
            <a:r>
              <a:rPr lang="pt-BR" dirty="0" smtClean="0"/>
              <a:t> quanto maior a quantidade e qualidade de informação e comunicação, melhor será o desenvolvimento de uma sociedade</a:t>
            </a:r>
          </a:p>
          <a:p>
            <a:endParaRPr lang="pt-BR" dirty="0" smtClean="0"/>
          </a:p>
          <a:p>
            <a:pPr>
              <a:buFont typeface="Arial" pitchFamily="34" charset="0"/>
              <a:buChar char="•"/>
            </a:pPr>
            <a:r>
              <a:rPr lang="pt-BR" dirty="0" smtClean="0"/>
              <a:t> Transversal a várias áreas de conhecimento</a:t>
            </a:r>
          </a:p>
          <a:p>
            <a:pPr lvl="1">
              <a:buFont typeface="Arial" pitchFamily="34" charset="0"/>
              <a:buChar char="•"/>
            </a:pPr>
            <a:r>
              <a:rPr lang="pt-BR" dirty="0" smtClean="0"/>
              <a:t> Ciências da Informação e Biblioteconomia</a:t>
            </a:r>
          </a:p>
          <a:p>
            <a:pPr lvl="1">
              <a:buFont typeface="Arial" pitchFamily="34" charset="0"/>
              <a:buChar char="•"/>
            </a:pPr>
            <a:r>
              <a:rPr lang="pt-BR" dirty="0" smtClean="0"/>
              <a:t> Ciências da Comunicação</a:t>
            </a:r>
          </a:p>
          <a:p>
            <a:pPr lvl="1">
              <a:buFont typeface="Arial" pitchFamily="34" charset="0"/>
              <a:buChar char="•"/>
            </a:pPr>
            <a:r>
              <a:rPr lang="pt-BR" dirty="0" smtClean="0"/>
              <a:t> Ciencias da Computação</a:t>
            </a:r>
          </a:p>
          <a:p>
            <a:pPr lvl="1">
              <a:buFont typeface="Arial" pitchFamily="34" charset="0"/>
              <a:buChar char="•"/>
            </a:pPr>
            <a:r>
              <a:rPr lang="pt-BR" dirty="0" smtClean="0"/>
              <a:t> Ciências Sociais – desenvolvimento </a:t>
            </a:r>
            <a:endParaRPr lang="pt-BR" dirty="0"/>
          </a:p>
        </p:txBody>
      </p:sp>
      <p:pic>
        <p:nvPicPr>
          <p:cNvPr id="10" name="Imagem 9" descr="internet-marketing-services1.jpg"/>
          <p:cNvPicPr>
            <a:picLocks noChangeAspect="1"/>
          </p:cNvPicPr>
          <p:nvPr/>
        </p:nvPicPr>
        <p:blipFill>
          <a:blip r:embed="rId3" cstate="print"/>
          <a:stretch>
            <a:fillRect/>
          </a:stretch>
        </p:blipFill>
        <p:spPr>
          <a:xfrm>
            <a:off x="5410200" y="2057400"/>
            <a:ext cx="2866136" cy="2362200"/>
          </a:xfrm>
          <a:prstGeom prst="rect">
            <a:avLst/>
          </a:prstGeom>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838200" y="457200"/>
            <a:ext cx="6705600" cy="11430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45% da população brasileira é considerada usuária de internet</a:t>
            </a: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graphicFrame>
        <p:nvGraphicFramePr>
          <p:cNvPr id="12" name="Gráfico 11"/>
          <p:cNvGraphicFramePr/>
          <p:nvPr/>
        </p:nvGraphicFramePr>
        <p:xfrm>
          <a:off x="5638800" y="1295400"/>
          <a:ext cx="46482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CaixaDeTexto 12"/>
          <p:cNvSpPr txBox="1"/>
          <p:nvPr/>
        </p:nvSpPr>
        <p:spPr>
          <a:xfrm>
            <a:off x="685800" y="152400"/>
            <a:ext cx="4876800" cy="338554"/>
          </a:xfrm>
          <a:prstGeom prst="rect">
            <a:avLst/>
          </a:prstGeom>
          <a:noFill/>
        </p:spPr>
        <p:txBody>
          <a:bodyPr wrap="square" rtlCol="0">
            <a:spAutoFit/>
          </a:bodyPr>
          <a:lstStyle/>
          <a:p>
            <a:r>
              <a:rPr lang="pt-BR" sz="1600" i="1" dirty="0" smtClean="0"/>
              <a:t>Fonte:  CGI.BR, 2011</a:t>
            </a:r>
            <a:endParaRPr lang="pt-BR" sz="1600" i="1" dirty="0"/>
          </a:p>
        </p:txBody>
      </p:sp>
      <p:graphicFrame>
        <p:nvGraphicFramePr>
          <p:cNvPr id="14" name="Gráfico 13"/>
          <p:cNvGraphicFramePr/>
          <p:nvPr/>
        </p:nvGraphicFramePr>
        <p:xfrm>
          <a:off x="914400" y="1828800"/>
          <a:ext cx="6172200" cy="4038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nvGraphicFramePr>
        <p:xfrm>
          <a:off x="6248400" y="3886200"/>
          <a:ext cx="36576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10" name="CaixaDeTexto 9"/>
          <p:cNvSpPr txBox="1"/>
          <p:nvPr/>
        </p:nvSpPr>
        <p:spPr>
          <a:xfrm>
            <a:off x="228600" y="5867400"/>
            <a:ext cx="6706003" cy="461665"/>
          </a:xfrm>
          <a:prstGeom prst="rect">
            <a:avLst/>
          </a:prstGeom>
          <a:noFill/>
        </p:spPr>
        <p:txBody>
          <a:bodyPr wrap="none" rtlCol="0">
            <a:spAutoFit/>
          </a:bodyPr>
          <a:lstStyle/>
          <a:p>
            <a:r>
              <a:rPr lang="pt-BR" sz="2400" b="1" dirty="0" smtClean="0"/>
              <a:t>Principal motivo para não acessar: custo muito alto</a:t>
            </a:r>
            <a:endParaRPr lang="pt-BR" sz="2400" b="1"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990600" y="457200"/>
            <a:ext cx="6705600" cy="1143000"/>
          </a:xfrm>
          <a:solidFill>
            <a:schemeClr val="accent1"/>
          </a:solidFill>
        </p:spPr>
        <p:txBody>
          <a:bodyPr>
            <a:normAutofit fontScale="90000"/>
          </a:bodyPr>
          <a:lstStyle/>
          <a:p>
            <a:pPr algn="r"/>
            <a:r>
              <a:rPr lang="pt-BR" sz="3600" dirty="0" smtClean="0">
                <a:solidFill>
                  <a:schemeClr val="bg1"/>
                </a:solidFill>
                <a:latin typeface="Arial" pitchFamily="34" charset="0"/>
                <a:cs typeface="Arial" pitchFamily="34" charset="0"/>
              </a:rPr>
              <a:t>Locais de acesso: domicílio, centros públicos de acesso</a:t>
            </a: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graphicFrame>
        <p:nvGraphicFramePr>
          <p:cNvPr id="12" name="Gráfico 11"/>
          <p:cNvGraphicFramePr/>
          <p:nvPr/>
        </p:nvGraphicFramePr>
        <p:xfrm>
          <a:off x="5638800" y="1600200"/>
          <a:ext cx="46482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CaixaDeTexto 12"/>
          <p:cNvSpPr txBox="1"/>
          <p:nvPr/>
        </p:nvSpPr>
        <p:spPr>
          <a:xfrm>
            <a:off x="685800" y="152400"/>
            <a:ext cx="4876800" cy="338554"/>
          </a:xfrm>
          <a:prstGeom prst="rect">
            <a:avLst/>
          </a:prstGeom>
          <a:noFill/>
        </p:spPr>
        <p:txBody>
          <a:bodyPr wrap="square" rtlCol="0">
            <a:spAutoFit/>
          </a:bodyPr>
          <a:lstStyle/>
          <a:p>
            <a:r>
              <a:rPr lang="pt-BR" sz="1600" dirty="0" smtClean="0"/>
              <a:t>Fonte: CGI.BR, 2011</a:t>
            </a:r>
            <a:endParaRPr lang="pt-BR" sz="1600" dirty="0"/>
          </a:p>
        </p:txBody>
      </p:sp>
      <p:pic>
        <p:nvPicPr>
          <p:cNvPr id="2050" name="Picture 2" descr="C:\Users\Marta\Desktop\construindo relat final\graficos e tabelas\local de acesso a internet.png"/>
          <p:cNvPicPr>
            <a:picLocks noChangeAspect="1" noChangeArrowheads="1"/>
          </p:cNvPicPr>
          <p:nvPr/>
        </p:nvPicPr>
        <p:blipFill>
          <a:blip r:embed="rId4" cstate="print"/>
          <a:srcRect/>
          <a:stretch>
            <a:fillRect/>
          </a:stretch>
        </p:blipFill>
        <p:spPr bwMode="auto">
          <a:xfrm>
            <a:off x="1600200" y="1600200"/>
            <a:ext cx="6400799" cy="4070404"/>
          </a:xfrm>
          <a:prstGeom prst="rect">
            <a:avLst/>
          </a:prstGeom>
          <a:noFill/>
        </p:spPr>
      </p:pic>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533400"/>
            <a:ext cx="7772400" cy="1676400"/>
          </a:xfrm>
          <a:solidFill>
            <a:schemeClr val="accent1"/>
          </a:solidFill>
        </p:spPr>
        <p:txBody>
          <a:bodyPr>
            <a:normAutofit/>
          </a:bodyPr>
          <a:lstStyle/>
          <a:p>
            <a:pPr algn="r"/>
            <a:r>
              <a:rPr lang="pt-BR" sz="2800" b="1" dirty="0" smtClean="0">
                <a:solidFill>
                  <a:schemeClr val="bg1"/>
                </a:solidFill>
                <a:latin typeface="Arial" pitchFamily="34" charset="0"/>
                <a:cs typeface="Arial" pitchFamily="34" charset="0"/>
              </a:rPr>
              <a:t>Tecnologias da informação e comunicação para o  desenvolvimento  no Brasil</a:t>
            </a:r>
            <a:endParaRPr lang="pt-BR" sz="2800" b="1"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685800" y="2286000"/>
            <a:ext cx="6400800" cy="3970318"/>
          </a:xfrm>
          <a:prstGeom prst="rect">
            <a:avLst/>
          </a:prstGeom>
          <a:noFill/>
        </p:spPr>
        <p:txBody>
          <a:bodyPr wrap="square" rtlCol="0">
            <a:spAutoFit/>
          </a:bodyPr>
          <a:lstStyle/>
          <a:p>
            <a:endParaRPr lang="pt-BR" dirty="0" smtClean="0"/>
          </a:p>
          <a:p>
            <a:r>
              <a:rPr lang="pt-BR" sz="2400" dirty="0" smtClean="0"/>
              <a:t>DESAFIO 1 -  estender o acesso a metade da 		         população</a:t>
            </a:r>
          </a:p>
          <a:p>
            <a:endParaRPr lang="pt-BR" dirty="0" smtClean="0"/>
          </a:p>
          <a:p>
            <a:r>
              <a:rPr lang="pt-BR" sz="2400" dirty="0" smtClean="0"/>
              <a:t>DESAFIO 2 –  acesso não garante desenvolvimento</a:t>
            </a:r>
          </a:p>
          <a:p>
            <a:pPr lvl="2"/>
            <a:r>
              <a:rPr lang="pt-BR" dirty="0" smtClean="0"/>
              <a:t>	   - uso tende ao entretenimento</a:t>
            </a:r>
          </a:p>
          <a:p>
            <a:pPr lvl="2"/>
            <a:r>
              <a:rPr lang="pt-BR" dirty="0" smtClean="0"/>
              <a:t>	   - ausência de cultura de uso de informação</a:t>
            </a:r>
          </a:p>
          <a:p>
            <a:pPr lvl="2"/>
            <a:r>
              <a:rPr lang="pt-BR" dirty="0" smtClean="0"/>
              <a:t>	   para  resolver problemas ou melhorar</a:t>
            </a:r>
          </a:p>
          <a:p>
            <a:pPr lvl="2"/>
            <a:r>
              <a:rPr lang="pt-BR" dirty="0" smtClean="0"/>
              <a:t>	   qualidade de vida</a:t>
            </a:r>
          </a:p>
          <a:p>
            <a:pPr lvl="4"/>
            <a:r>
              <a:rPr lang="pt-BR" dirty="0" smtClean="0"/>
              <a:t> - necessidade de criar  estímulo ao uso de informação  e  comunicação em questões  relacionadas ao     desenvolvimento socioeconômico</a:t>
            </a:r>
            <a:endParaRPr lang="pt-BR"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1219200" y="762000"/>
            <a:ext cx="7162800" cy="1219200"/>
          </a:xfrm>
          <a:solidFill>
            <a:schemeClr val="accent1"/>
          </a:solidFill>
        </p:spPr>
        <p:txBody>
          <a:bodyPr>
            <a:normAutofit/>
          </a:bodyPr>
          <a:lstStyle/>
          <a:p>
            <a:pPr algn="r"/>
            <a:r>
              <a:rPr lang="pt-BR" sz="2400" dirty="0" smtClean="0">
                <a:solidFill>
                  <a:schemeClr val="bg1"/>
                </a:solidFill>
                <a:latin typeface="Arial" pitchFamily="34" charset="0"/>
                <a:cs typeface="Arial" pitchFamily="34" charset="0"/>
              </a:rPr>
              <a:t>69% dos usuários das classes D e </a:t>
            </a:r>
            <a:r>
              <a:rPr lang="pt-BR" sz="2400" dirty="0" err="1" smtClean="0">
                <a:solidFill>
                  <a:schemeClr val="bg1"/>
                </a:solidFill>
                <a:latin typeface="Arial" pitchFamily="34" charset="0"/>
                <a:cs typeface="Arial" pitchFamily="34" charset="0"/>
              </a:rPr>
              <a:t>E</a:t>
            </a:r>
            <a:r>
              <a:rPr lang="pt-BR" sz="2400" dirty="0" smtClean="0">
                <a:solidFill>
                  <a:schemeClr val="bg1"/>
                </a:solidFill>
                <a:latin typeface="Arial" pitchFamily="34" charset="0"/>
                <a:cs typeface="Arial" pitchFamily="34" charset="0"/>
              </a:rPr>
              <a:t> acessam a internet em centros públicos de acesso</a:t>
            </a:r>
            <a:endParaRPr lang="pt-BR" sz="24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1219200" y="2641461"/>
            <a:ext cx="5943600" cy="4216539"/>
          </a:xfrm>
          <a:prstGeom prst="rect">
            <a:avLst/>
          </a:prstGeom>
          <a:noFill/>
        </p:spPr>
        <p:txBody>
          <a:bodyPr wrap="square" rtlCol="0">
            <a:spAutoFit/>
          </a:bodyPr>
          <a:lstStyle/>
          <a:p>
            <a:pPr>
              <a:buFont typeface="Arial" pitchFamily="34" charset="0"/>
              <a:buChar char="•"/>
            </a:pPr>
            <a:r>
              <a:rPr lang="pt-BR" dirty="0" smtClean="0"/>
              <a:t> </a:t>
            </a:r>
            <a:r>
              <a:rPr lang="pt-BR" sz="2200" dirty="0" smtClean="0"/>
              <a:t>Centros de acesso público como meio para estender o acesso a outra metade da população.</a:t>
            </a:r>
          </a:p>
          <a:p>
            <a:endParaRPr lang="pt-BR" sz="1000" dirty="0" smtClean="0"/>
          </a:p>
          <a:p>
            <a:pPr>
              <a:buFont typeface="Arial" pitchFamily="34" charset="0"/>
              <a:buChar char="•"/>
            </a:pPr>
            <a:r>
              <a:rPr lang="pt-BR" sz="2200" dirty="0" smtClean="0"/>
              <a:t> Bibliotecas Públicas para pilotar estratégias em TICs para o desenvolvimento.</a:t>
            </a:r>
          </a:p>
          <a:p>
            <a:pPr>
              <a:buFont typeface="Arial" pitchFamily="34" charset="0"/>
              <a:buChar char="•"/>
            </a:pPr>
            <a:endParaRPr lang="pt-BR" sz="1000" dirty="0" smtClean="0"/>
          </a:p>
          <a:p>
            <a:pPr>
              <a:buFont typeface="Arial" pitchFamily="34" charset="0"/>
              <a:buChar char="•"/>
            </a:pPr>
            <a:r>
              <a:rPr lang="pt-BR" sz="2000" dirty="0" smtClean="0"/>
              <a:t>Se comparadas com LAN Houses e Telecentros, as Bibliotecas, embora em menor quantidades possuem:</a:t>
            </a:r>
          </a:p>
          <a:p>
            <a:pPr lvl="1">
              <a:buFont typeface="Arial" pitchFamily="34" charset="0"/>
              <a:buChar char="•"/>
            </a:pPr>
            <a:r>
              <a:rPr lang="pt-BR" dirty="0" smtClean="0"/>
              <a:t>  </a:t>
            </a:r>
            <a:r>
              <a:rPr lang="pt-BR" sz="2000" dirty="0" smtClean="0"/>
              <a:t>Equipes  mais qualificadas e mais estáveis </a:t>
            </a:r>
          </a:p>
          <a:p>
            <a:pPr lvl="1">
              <a:buFont typeface="Arial" pitchFamily="34" charset="0"/>
              <a:buChar char="•"/>
            </a:pPr>
            <a:r>
              <a:rPr lang="pt-BR" sz="2000" dirty="0" smtClean="0"/>
              <a:t>  Missão de prover e estimular o uso da informação</a:t>
            </a:r>
          </a:p>
          <a:p>
            <a:pPr lvl="1">
              <a:buFont typeface="Arial" pitchFamily="34" charset="0"/>
              <a:buChar char="•"/>
            </a:pPr>
            <a:r>
              <a:rPr lang="pt-BR" sz="2000" dirty="0" smtClean="0"/>
              <a:t> Integração com políticas públicas</a:t>
            </a:r>
          </a:p>
          <a:p>
            <a:pPr lvl="1">
              <a:buFont typeface="Arial" pitchFamily="34" charset="0"/>
              <a:buChar char="•"/>
            </a:pPr>
            <a:endParaRPr lang="pt-BR" dirty="0" smtClean="0"/>
          </a:p>
          <a:p>
            <a:pPr lvl="1">
              <a:buFont typeface="Arial" pitchFamily="34" charset="0"/>
              <a:buChar char="•"/>
            </a:pPr>
            <a:endParaRPr lang="pt-BR" dirty="0"/>
          </a:p>
        </p:txBody>
      </p:sp>
      <p:sp>
        <p:nvSpPr>
          <p:cNvPr id="11" name="CaixaDeTexto 10"/>
          <p:cNvSpPr txBox="1"/>
          <p:nvPr/>
        </p:nvSpPr>
        <p:spPr>
          <a:xfrm>
            <a:off x="1143000" y="2057400"/>
            <a:ext cx="4415504" cy="461665"/>
          </a:xfrm>
          <a:prstGeom prst="rect">
            <a:avLst/>
          </a:prstGeom>
          <a:noFill/>
        </p:spPr>
        <p:txBody>
          <a:bodyPr wrap="none" rtlCol="0">
            <a:spAutoFit/>
          </a:bodyPr>
          <a:lstStyle/>
          <a:p>
            <a:pPr>
              <a:buFont typeface="Wingdings" pitchFamily="2" charset="2"/>
              <a:buChar char="Ø"/>
            </a:pPr>
            <a:r>
              <a:rPr lang="pt-BR" sz="2400" b="1" dirty="0" smtClean="0"/>
              <a:t> O estudo parte  das premissas:</a:t>
            </a:r>
            <a:endParaRPr lang="pt-BR" sz="2400" b="1"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838200"/>
            <a:ext cx="6934200" cy="914400"/>
          </a:xfrm>
          <a:solidFill>
            <a:schemeClr val="accent1"/>
          </a:solidFill>
        </p:spPr>
        <p:txBody>
          <a:bodyPr>
            <a:normAutofit/>
          </a:bodyPr>
          <a:lstStyle/>
          <a:p>
            <a:pPr algn="r"/>
            <a:r>
              <a:rPr lang="pt-BR" sz="3600" dirty="0" smtClean="0">
                <a:solidFill>
                  <a:schemeClr val="bg1"/>
                </a:solidFill>
                <a:latin typeface="Arial" pitchFamily="34" charset="0"/>
                <a:cs typeface="Arial" pitchFamily="34" charset="0"/>
              </a:rPr>
              <a:t>Fase I: visão geral e cenário</a:t>
            </a:r>
            <a:endParaRPr lang="pt-BR" sz="4000" dirty="0">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14400" y="2209800"/>
            <a:ext cx="5715000" cy="4585871"/>
          </a:xfrm>
          <a:prstGeom prst="rect">
            <a:avLst/>
          </a:prstGeom>
          <a:noFill/>
        </p:spPr>
        <p:txBody>
          <a:bodyPr wrap="square" rtlCol="0">
            <a:spAutoFit/>
          </a:bodyPr>
          <a:lstStyle/>
          <a:p>
            <a:pPr>
              <a:buFont typeface="Arial" pitchFamily="34" charset="0"/>
              <a:buChar char="•"/>
            </a:pPr>
            <a:r>
              <a:rPr lang="pt-BR" dirty="0" smtClean="0"/>
              <a:t>  </a:t>
            </a:r>
            <a:r>
              <a:rPr lang="pt-BR" sz="2200" dirty="0" smtClean="0"/>
              <a:t>políticas públicas, programas e orçamentos dentro da área da cultura</a:t>
            </a:r>
          </a:p>
          <a:p>
            <a:endParaRPr lang="pt-BR" sz="1000" dirty="0" smtClean="0"/>
          </a:p>
          <a:p>
            <a:pPr>
              <a:buFont typeface="Arial" pitchFamily="34" charset="0"/>
              <a:buChar char="•"/>
            </a:pPr>
            <a:r>
              <a:rPr lang="pt-BR" sz="2200" dirty="0" smtClean="0"/>
              <a:t> destaque  na promoção do livro e leitura (literatura)</a:t>
            </a:r>
          </a:p>
          <a:p>
            <a:endParaRPr lang="pt-BR" sz="1000" dirty="0" smtClean="0"/>
          </a:p>
          <a:p>
            <a:pPr>
              <a:buFont typeface="Arial" pitchFamily="34" charset="0"/>
              <a:buChar char="•"/>
            </a:pPr>
            <a:r>
              <a:rPr lang="pt-BR" sz="2200" dirty="0" smtClean="0"/>
              <a:t> Tecnologia para usuários: acesso livre </a:t>
            </a:r>
          </a:p>
          <a:p>
            <a:pPr>
              <a:buFont typeface="Arial" pitchFamily="34" charset="0"/>
              <a:buChar char="•"/>
            </a:pPr>
            <a:endParaRPr lang="pt-BR" sz="1000" dirty="0" smtClean="0"/>
          </a:p>
          <a:p>
            <a:pPr>
              <a:buFont typeface="Arial" pitchFamily="34" charset="0"/>
              <a:buChar char="•"/>
            </a:pPr>
            <a:r>
              <a:rPr lang="pt-BR" sz="2200" dirty="0" smtClean="0"/>
              <a:t> Ausência de integração de tecnologia nas atividades da programação das bibliotecas</a:t>
            </a:r>
          </a:p>
          <a:p>
            <a:pPr>
              <a:buFont typeface="Arial" pitchFamily="34" charset="0"/>
              <a:buChar char="•"/>
            </a:pPr>
            <a:endParaRPr lang="pt-BR" sz="1000" dirty="0" smtClean="0"/>
          </a:p>
          <a:p>
            <a:pPr>
              <a:buFont typeface="Arial" pitchFamily="34" charset="0"/>
              <a:buChar char="•"/>
            </a:pPr>
            <a:r>
              <a:rPr lang="pt-BR" sz="2200" dirty="0" smtClean="0"/>
              <a:t>Tecnologia na gestão : informatização do catálogo e divulgação da programação </a:t>
            </a:r>
          </a:p>
          <a:p>
            <a:endParaRPr lang="pt-BR" dirty="0" smtClean="0"/>
          </a:p>
          <a:p>
            <a:pPr>
              <a:buFont typeface="Arial" pitchFamily="34" charset="0"/>
              <a:buChar char="•"/>
            </a:pPr>
            <a:endParaRPr lang="pt-BR" dirty="0" smtClean="0"/>
          </a:p>
          <a:p>
            <a:pPr>
              <a:buFont typeface="Arial" pitchFamily="34" charset="0"/>
              <a:buChar char="•"/>
            </a:pPr>
            <a:endParaRPr lang="pt-BR"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086600" y="0"/>
            <a:ext cx="20574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ctrTitle"/>
          </p:nvPr>
        </p:nvSpPr>
        <p:spPr>
          <a:xfrm>
            <a:off x="685800" y="1066800"/>
            <a:ext cx="6705600" cy="990600"/>
          </a:xfrm>
          <a:solidFill>
            <a:schemeClr val="accent1"/>
          </a:solidFill>
        </p:spPr>
        <p:txBody>
          <a:bodyPr>
            <a:normAutofit fontScale="90000"/>
          </a:bodyPr>
          <a:lstStyle/>
          <a:p>
            <a:pPr algn="r"/>
            <a:r>
              <a:rPr lang="pt-BR" sz="3600" b="1" dirty="0" smtClean="0"/>
              <a:t/>
            </a:r>
            <a:br>
              <a:rPr lang="pt-BR" sz="3600" b="1" dirty="0" smtClean="0"/>
            </a:br>
            <a:r>
              <a:rPr lang="pt-BR" sz="4000" dirty="0" smtClean="0">
                <a:solidFill>
                  <a:schemeClr val="bg1"/>
                </a:solidFill>
                <a:latin typeface="Arial" pitchFamily="34" charset="0"/>
                <a:cs typeface="Arial" pitchFamily="34" charset="0"/>
              </a:rPr>
              <a:t>Questões de pesquisa:</a:t>
            </a:r>
            <a:br>
              <a:rPr lang="pt-BR" sz="4000" dirty="0" smtClean="0">
                <a:solidFill>
                  <a:schemeClr val="bg1"/>
                </a:solidFill>
                <a:latin typeface="Arial" pitchFamily="34" charset="0"/>
                <a:cs typeface="Arial" pitchFamily="34" charset="0"/>
              </a:rPr>
            </a:br>
            <a:endParaRPr lang="pt-BR" sz="4000" dirty="0">
              <a:solidFill>
                <a:schemeClr val="bg1"/>
              </a:solidFill>
              <a:latin typeface="Arial" pitchFamily="34" charset="0"/>
              <a:cs typeface="Arial" pitchFamily="34" charset="0"/>
            </a:endParaRPr>
          </a:p>
        </p:txBody>
      </p:sp>
      <p:sp>
        <p:nvSpPr>
          <p:cNvPr id="5" name="Date Placeholder 4"/>
          <p:cNvSpPr>
            <a:spLocks noGrp="1"/>
          </p:cNvSpPr>
          <p:nvPr>
            <p:ph type="dt" sz="half" idx="10"/>
          </p:nvPr>
        </p:nvSpPr>
        <p:spPr>
          <a:xfrm>
            <a:off x="7010400" y="6172200"/>
            <a:ext cx="2133600" cy="365125"/>
          </a:xfrm>
        </p:spPr>
        <p:txBody>
          <a:bodyPr/>
          <a:lstStyle/>
          <a:p>
            <a:pPr algn="ctr"/>
            <a:r>
              <a:rPr lang="en-US" sz="3200" b="1" dirty="0" smtClean="0">
                <a:solidFill>
                  <a:schemeClr val="bg1"/>
                </a:solidFill>
              </a:rPr>
              <a:t>2013 </a:t>
            </a:r>
            <a:endParaRPr lang="en-US" sz="3200" b="1" dirty="0">
              <a:solidFill>
                <a:schemeClr val="bg1"/>
              </a:solidFill>
            </a:endParaRPr>
          </a:p>
        </p:txBody>
      </p:sp>
      <p:sp>
        <p:nvSpPr>
          <p:cNvPr id="6" name="Footer Placeholder 5"/>
          <p:cNvSpPr>
            <a:spLocks noGrp="1"/>
          </p:cNvSpPr>
          <p:nvPr>
            <p:ph type="ftr" sz="quarter" idx="11"/>
          </p:nvPr>
        </p:nvSpPr>
        <p:spPr>
          <a:xfrm>
            <a:off x="2133600" y="6324600"/>
            <a:ext cx="4381500" cy="533400"/>
          </a:xfrm>
        </p:spPr>
        <p:txBody>
          <a:bodyPr/>
          <a:lstStyle/>
          <a:p>
            <a:r>
              <a:rPr lang="en-US" sz="1800" b="1" dirty="0" smtClean="0"/>
              <a:t>FUNDAÇÃO PENSAMENTO DIGITAL</a:t>
            </a:r>
            <a:endParaRPr lang="en-US" sz="1800" b="1" dirty="0"/>
          </a:p>
        </p:txBody>
      </p:sp>
      <p:sp>
        <p:nvSpPr>
          <p:cNvPr id="9" name="CaixaDeTexto 8"/>
          <p:cNvSpPr txBox="1"/>
          <p:nvPr/>
        </p:nvSpPr>
        <p:spPr>
          <a:xfrm>
            <a:off x="914400" y="4572000"/>
            <a:ext cx="5181600" cy="1200329"/>
          </a:xfrm>
          <a:prstGeom prst="rect">
            <a:avLst/>
          </a:prstGeom>
          <a:noFill/>
        </p:spPr>
        <p:txBody>
          <a:bodyPr wrap="square" rtlCol="0">
            <a:spAutoFit/>
          </a:bodyPr>
          <a:lstStyle/>
          <a:p>
            <a:r>
              <a:rPr lang="pt-BR" dirty="0" smtClean="0"/>
              <a:t>Fatores de relevância ou área de domínio:</a:t>
            </a:r>
          </a:p>
          <a:p>
            <a:endParaRPr lang="pt-BR" dirty="0" smtClean="0"/>
          </a:p>
          <a:p>
            <a:pPr lvl="1">
              <a:buFont typeface="Arial" pitchFamily="34" charset="0"/>
              <a:buChar char="•"/>
            </a:pPr>
            <a:r>
              <a:rPr lang="pt-BR" dirty="0" smtClean="0"/>
              <a:t> serviços, equipe, estrutura física, gestão,acervo acesso à tics pelo usuário</a:t>
            </a:r>
            <a:endParaRPr lang="pt-BR" dirty="0"/>
          </a:p>
        </p:txBody>
      </p:sp>
      <p:sp>
        <p:nvSpPr>
          <p:cNvPr id="12" name="CaixaDeTexto 11"/>
          <p:cNvSpPr txBox="1"/>
          <p:nvPr/>
        </p:nvSpPr>
        <p:spPr>
          <a:xfrm>
            <a:off x="990600" y="2362200"/>
            <a:ext cx="5257800" cy="2031325"/>
          </a:xfrm>
          <a:prstGeom prst="rect">
            <a:avLst/>
          </a:prstGeom>
          <a:noFill/>
        </p:spPr>
        <p:txBody>
          <a:bodyPr wrap="square" rtlCol="0">
            <a:spAutoFit/>
          </a:bodyPr>
          <a:lstStyle/>
          <a:p>
            <a:pPr>
              <a:buFontTx/>
              <a:buChar char="-"/>
            </a:pPr>
            <a:r>
              <a:rPr lang="pt-BR" dirty="0" smtClean="0"/>
              <a:t>O que faz uma biblioteca pública ser relevante para sua comunidade?</a:t>
            </a:r>
          </a:p>
          <a:p>
            <a:pPr>
              <a:buFontTx/>
              <a:buChar char="-"/>
            </a:pPr>
            <a:endParaRPr lang="pt-BR" dirty="0" smtClean="0"/>
          </a:p>
          <a:p>
            <a:pPr>
              <a:buFontTx/>
              <a:buChar char="-"/>
            </a:pPr>
            <a:r>
              <a:rPr lang="pt-BR" dirty="0" smtClean="0"/>
              <a:t> Como  tecnologia pode ser usada para apoiar ou enriquecer os elementos  fazem a biblioteca relevante?</a:t>
            </a:r>
          </a:p>
          <a:p>
            <a:pPr>
              <a:buFontTx/>
              <a:buChar char="-"/>
            </a:pPr>
            <a:endParaRPr lang="pt-BR" dirty="0"/>
          </a:p>
        </p:txBody>
      </p:sp>
    </p:spTree>
    <p:extLst>
      <p:ext uri="{BB962C8B-B14F-4D97-AF65-F5344CB8AC3E}">
        <p14:creationId xmlns:p14="http://schemas.microsoft.com/office/powerpoint/2010/main" xmlns="" val="227885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1224</Words>
  <Application>Microsoft Office PowerPoint</Application>
  <PresentationFormat>Apresentação na tela (4:3)</PresentationFormat>
  <Paragraphs>293</Paragraphs>
  <Slides>20</Slides>
  <Notes>20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Office Theme</vt:lpstr>
      <vt:lpstr> Uso de tecnologias da  informação e comunicação em bibliotecas públicas no Brasil </vt:lpstr>
      <vt:lpstr>  Oportunidade: tecnologia e desenvolvimento socioeconômico </vt:lpstr>
      <vt:lpstr>TICs para o Desenvolvimento</vt:lpstr>
      <vt:lpstr>45% da população brasileira é considerada usuária de internet</vt:lpstr>
      <vt:lpstr>Locais de acesso: domicílio, centros públicos de acesso</vt:lpstr>
      <vt:lpstr>Tecnologias da informação e comunicação para o  desenvolvimento  no Brasil</vt:lpstr>
      <vt:lpstr>69% dos usuários das classes D e E acessam a internet em centros públicos de acesso</vt:lpstr>
      <vt:lpstr>Fase I: visão geral e cenário</vt:lpstr>
      <vt:lpstr> Questões de pesquisa: </vt:lpstr>
      <vt:lpstr>Definição da Amostra </vt:lpstr>
      <vt:lpstr> Construção dos instrumentos de pesquisa: </vt:lpstr>
      <vt:lpstr>  Síntese de resultados relevantes   </vt:lpstr>
      <vt:lpstr>  Acesso público à  tecnologia   </vt:lpstr>
      <vt:lpstr>  Tecnologia e  funções da biblioteca  </vt:lpstr>
      <vt:lpstr>  Como as pessoas usam a tecnologia nas bibliotecas públicas   </vt:lpstr>
      <vt:lpstr>  Tecnologia na Gestão das bibliotecas públicas visitadas  </vt:lpstr>
      <vt:lpstr>  Parcerias das bibliotecas  </vt:lpstr>
      <vt:lpstr>  Visão  de  coordenadores  de bibliotecas  entrevistados   </vt:lpstr>
      <vt:lpstr> Oportunidades  - áreas para integração de tecnologia </vt:lpstr>
      <vt:lpstr> Recomendações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Voelcker</dc:creator>
  <cp:lastModifiedBy>Marta</cp:lastModifiedBy>
  <cp:revision>16</cp:revision>
  <dcterms:created xsi:type="dcterms:W3CDTF">2006-08-16T00:00:00Z</dcterms:created>
  <dcterms:modified xsi:type="dcterms:W3CDTF">2013-07-07T22:03:38Z</dcterms:modified>
</cp:coreProperties>
</file>